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tif" ContentType="image/t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1.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88" r:id="rId6"/>
  </p:sldMasterIdLst>
  <p:notesMasterIdLst>
    <p:notesMasterId r:id="rId83"/>
  </p:notesMasterIdLst>
  <p:sldIdLst>
    <p:sldId id="256" r:id="rId7"/>
    <p:sldId id="415" r:id="rId8"/>
    <p:sldId id="337" r:id="rId9"/>
    <p:sldId id="334" r:id="rId10"/>
    <p:sldId id="340" r:id="rId11"/>
    <p:sldId id="410" r:id="rId12"/>
    <p:sldId id="371" r:id="rId13"/>
    <p:sldId id="408" r:id="rId14"/>
    <p:sldId id="412" r:id="rId15"/>
    <p:sldId id="409" r:id="rId16"/>
    <p:sldId id="403" r:id="rId17"/>
    <p:sldId id="414" r:id="rId18"/>
    <p:sldId id="386" r:id="rId19"/>
    <p:sldId id="392" r:id="rId20"/>
    <p:sldId id="387" r:id="rId21"/>
    <p:sldId id="395" r:id="rId22"/>
    <p:sldId id="402" r:id="rId23"/>
    <p:sldId id="413" r:id="rId24"/>
    <p:sldId id="347" r:id="rId25"/>
    <p:sldId id="348" r:id="rId26"/>
    <p:sldId id="349" r:id="rId27"/>
    <p:sldId id="404" r:id="rId28"/>
    <p:sldId id="351" r:id="rId29"/>
    <p:sldId id="352" r:id="rId30"/>
    <p:sldId id="354" r:id="rId31"/>
    <p:sldId id="355" r:id="rId32"/>
    <p:sldId id="339" r:id="rId33"/>
    <p:sldId id="359" r:id="rId34"/>
    <p:sldId id="360" r:id="rId35"/>
    <p:sldId id="361" r:id="rId36"/>
    <p:sldId id="424" r:id="rId37"/>
    <p:sldId id="425" r:id="rId38"/>
    <p:sldId id="426" r:id="rId39"/>
    <p:sldId id="362" r:id="rId40"/>
    <p:sldId id="363" r:id="rId41"/>
    <p:sldId id="364" r:id="rId42"/>
    <p:sldId id="365" r:id="rId43"/>
    <p:sldId id="341" r:id="rId44"/>
    <p:sldId id="366" r:id="rId45"/>
    <p:sldId id="367" r:id="rId46"/>
    <p:sldId id="368" r:id="rId47"/>
    <p:sldId id="369" r:id="rId48"/>
    <p:sldId id="370" r:id="rId49"/>
    <p:sldId id="342" r:id="rId50"/>
    <p:sldId id="372" r:id="rId51"/>
    <p:sldId id="374" r:id="rId52"/>
    <p:sldId id="375" r:id="rId53"/>
    <p:sldId id="376" r:id="rId54"/>
    <p:sldId id="309" r:id="rId55"/>
    <p:sldId id="343" r:id="rId56"/>
    <p:sldId id="378" r:id="rId57"/>
    <p:sldId id="379" r:id="rId58"/>
    <p:sldId id="380" r:id="rId59"/>
    <p:sldId id="381" r:id="rId60"/>
    <p:sldId id="344" r:id="rId61"/>
    <p:sldId id="431" r:id="rId62"/>
    <p:sldId id="432" r:id="rId63"/>
    <p:sldId id="385" r:id="rId64"/>
    <p:sldId id="427" r:id="rId65"/>
    <p:sldId id="428" r:id="rId66"/>
    <p:sldId id="429" r:id="rId67"/>
    <p:sldId id="430" r:id="rId68"/>
    <p:sldId id="300" r:id="rId69"/>
    <p:sldId id="416" r:id="rId70"/>
    <p:sldId id="417" r:id="rId71"/>
    <p:sldId id="418" r:id="rId72"/>
    <p:sldId id="419" r:id="rId73"/>
    <p:sldId id="420" r:id="rId74"/>
    <p:sldId id="421" r:id="rId75"/>
    <p:sldId id="422" r:id="rId76"/>
    <p:sldId id="423" r:id="rId77"/>
    <p:sldId id="295" r:id="rId78"/>
    <p:sldId id="398" r:id="rId79"/>
    <p:sldId id="406" r:id="rId80"/>
    <p:sldId id="338" r:id="rId81"/>
    <p:sldId id="358" r:id="rId8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1pPr>
    <a:lvl2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2pPr>
    <a:lvl3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3pPr>
    <a:lvl4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4pPr>
    <a:lvl5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5pPr>
    <a:lvl6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6pPr>
    <a:lvl7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7pPr>
    <a:lvl8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8pPr>
    <a:lvl9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eth Weidman" initials="SW" lastIdx="4" clrIdx="0"/>
  <p:cmAuthor id="1" name="eli schwartz" initials="es [2]" lastIdx="1" clrIdx="1"/>
  <p:cmAuthor id="2" name="eli schwartz" initials="es" lastIdx="1" clrIdx="2"/>
  <p:cmAuthor id="3" name="eli schwartz" initials="es [3]" lastIdx="1" clrIdx="3"/>
  <p:cmAuthor id="4" name="Eli Schwartz" initials="egs" lastIdx="1" clrIdx="4">
    <p:extLst/>
  </p:cmAuthor>
  <p:cmAuthor id="5" name="Eli Schwartz" initials="egs [2]" lastIdx="1" clrIdx="5">
    <p:extLst/>
  </p:cmAuthor>
  <p:cmAuthor id="6" name="Eli Schwartz" initials="egs [3]" lastIdx="1" clrIdx="6">
    <p:extLst/>
  </p:cmAuthor>
  <p:cmAuthor id="7" name="Eli Schwartz" initials="egs [4]" lastIdx="1" clrIdx="7">
    <p:extLst/>
  </p:cmAuthor>
  <p:cmAuthor id="8" name="Eli Schwartz" initials="egs [5]" lastIdx="1" clrIdx="8">
    <p:extLst/>
  </p:cmAuthor>
  <p:cmAuthor id="9" name="Eli Schwartz" initials="egs [5] [2]" lastIdx="1" clrIdx="9">
    <p:extLst/>
  </p:cmAuthor>
  <p:cmAuthor id="10" name="Eli Schwartz" initials="egs [6]" lastIdx="1" clrIdx="10">
    <p:extLst/>
  </p:cmAuthor>
  <p:cmAuthor id="11" name="Eli Schwartz" initials="egs [7]" lastIdx="1" clrIdx="11">
    <p:extLst/>
  </p:cmAuthor>
  <p:cmAuthor id="12" name="Eli Schwartz" initials="egs [8]" lastIdx="1" clrIdx="12">
    <p:extLst/>
  </p:cmAuthor>
  <p:cmAuthor id="13" name="Eli Schwartz" initials="egs [9]" lastIdx="1" clrIdx="13">
    <p:extLst/>
  </p:cmAuthor>
  <p:cmAuthor id="14" name="Pearce, Mike" initials="PM" lastIdx="1" clrIdx="14">
    <p:extLst>
      <p:ext uri="{19B8F6BF-5375-455C-9EA6-DF929625EA0E}">
        <p15:presenceInfo xmlns:p15="http://schemas.microsoft.com/office/powerpoint/2012/main" userId="S-1-5-21-725345543-602162358-527237240-8495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9525" cap="flat">
              <a:solidFill>
                <a:srgbClr val="00AAE9"/>
              </a:solidFill>
              <a:prstDash val="solid"/>
              <a:round/>
            </a:ln>
          </a:left>
          <a:right>
            <a:ln w="9525" cap="flat">
              <a:solidFill>
                <a:srgbClr val="00AAE9"/>
              </a:solidFill>
              <a:prstDash val="solid"/>
              <a:round/>
            </a:ln>
          </a:right>
          <a:top>
            <a:ln w="9525" cap="flat">
              <a:solidFill>
                <a:srgbClr val="00AAE9"/>
              </a:solidFill>
              <a:prstDash val="solid"/>
              <a:round/>
            </a:ln>
          </a:top>
          <a:bottom>
            <a:ln w="9525" cap="flat">
              <a:solidFill>
                <a:srgbClr val="00AAE9"/>
              </a:solidFill>
              <a:prstDash val="solid"/>
              <a:round/>
            </a:ln>
          </a:bottom>
          <a:insideH>
            <a:ln w="9525" cap="flat">
              <a:solidFill>
                <a:srgbClr val="00AAE9"/>
              </a:solidFill>
              <a:prstDash val="solid"/>
              <a:round/>
            </a:ln>
          </a:insideH>
          <a:insideV>
            <a:ln w="9525" cap="flat">
              <a:solidFill>
                <a:srgbClr val="00AAE9"/>
              </a:solidFill>
              <a:prstDash val="solid"/>
              <a:round/>
            </a:ln>
          </a:insideV>
        </a:tcBdr>
        <a:fill>
          <a:solidFill>
            <a:schemeClr val="accent2">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00AAE9"/>
              </a:solidFill>
              <a:prstDash val="solid"/>
              <a:round/>
            </a:ln>
          </a:left>
          <a:right>
            <a:ln w="25400" cap="flat">
              <a:solidFill>
                <a:schemeClr val="accent2"/>
              </a:solidFill>
              <a:prstDash val="solid"/>
              <a:round/>
            </a:ln>
          </a:right>
          <a:top>
            <a:ln w="9525" cap="flat">
              <a:solidFill>
                <a:srgbClr val="00AAE9"/>
              </a:solidFill>
              <a:prstDash val="solid"/>
              <a:round/>
            </a:ln>
          </a:top>
          <a:bottom>
            <a:ln w="9525" cap="flat">
              <a:solidFill>
                <a:srgbClr val="00AAE9"/>
              </a:solidFill>
              <a:prstDash val="solid"/>
              <a:round/>
            </a:ln>
          </a:bottom>
          <a:insideH>
            <a:ln w="9525" cap="flat">
              <a:solidFill>
                <a:srgbClr val="00AAE9"/>
              </a:solidFill>
              <a:prstDash val="solid"/>
              <a:round/>
            </a:ln>
          </a:insideH>
          <a:insideV>
            <a:ln w="9525" cap="flat">
              <a:solidFill>
                <a:srgbClr val="00AAE9"/>
              </a:solidFill>
              <a:prstDash val="solid"/>
              <a:round/>
            </a:ln>
          </a:insideV>
        </a:tcBdr>
        <a:fill>
          <a:solidFill>
            <a:schemeClr val="accent2">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2"/>
              </a:solidFill>
              <a:prstDash val="solid"/>
              <a:round/>
            </a:ln>
          </a:top>
          <a:bottom>
            <a:ln w="25400" cap="flat">
              <a:solidFill>
                <a:schemeClr val="accent2"/>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00AAE9"/>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AEFCF"/>
          </a:solidFill>
        </a:fill>
      </a:tcStyle>
    </a:wholeTbl>
    <a:band2H>
      <a:tcTxStyle/>
      <a:tcStyle>
        <a:tcBdr/>
        <a:fill>
          <a:solidFill>
            <a:srgbClr val="FDF7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9F0CA"/>
          </a:solidFill>
        </a:fill>
      </a:tcStyle>
    </a:wholeTbl>
    <a:band2H>
      <a:tcTxStyle/>
      <a:tcStyle>
        <a:tcBdr/>
        <a:fill>
          <a:solidFill>
            <a:srgbClr val="F4F7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10" autoAdjust="0"/>
    <p:restoredTop sz="92914"/>
  </p:normalViewPr>
  <p:slideViewPr>
    <p:cSldViewPr snapToGrid="0" snapToObjects="1" showGuides="1">
      <p:cViewPr varScale="1">
        <p:scale>
          <a:sx n="141" d="100"/>
          <a:sy n="141" d="100"/>
        </p:scale>
        <p:origin x="1334" y="86"/>
      </p:cViewPr>
      <p:guideLst>
        <p:guide orient="horz" pos="1620"/>
        <p:guide pos="2880"/>
      </p:guideLst>
    </p:cSldViewPr>
  </p:slideViewPr>
  <p:notesTextViewPr>
    <p:cViewPr>
      <p:scale>
        <a:sx n="1" d="1"/>
        <a:sy n="1" d="1"/>
      </p:scale>
      <p:origin x="0" y="0"/>
    </p:cViewPr>
  </p:notesTextViewPr>
  <p:sorterViewPr>
    <p:cViewPr>
      <p:scale>
        <a:sx n="100" d="100"/>
        <a:sy n="100" d="100"/>
      </p:scale>
      <p:origin x="0" y="-834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4" dt="2018-02-16T11:11:35.396" idx="1">
    <p:pos x="5002" y="1607"/>
    <p:text>A +ve plug for GPUs?</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1143000" y="685800"/>
            <a:ext cx="4572000" cy="3429000"/>
          </a:xfrm>
          <a:prstGeom prst="rect">
            <a:avLst/>
          </a:prstGeom>
        </p:spPr>
        <p:txBody>
          <a:bodyPr/>
          <a:lstStyle/>
          <a:p>
            <a:endParaRPr/>
          </a:p>
        </p:txBody>
      </p:sp>
      <p:sp>
        <p:nvSpPr>
          <p:cNvPr id="214" name="Shape 21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520435129"/>
      </p:ext>
    </p:extLst>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Intel Clear"/>
      </a:defRPr>
    </a:lvl1pPr>
    <a:lvl2pPr indent="228600" defTabSz="457200" latinLnBrk="0">
      <a:defRPr sz="1200">
        <a:latin typeface="+mj-lt"/>
        <a:ea typeface="+mj-ea"/>
        <a:cs typeface="+mj-cs"/>
        <a:sym typeface="Intel Clear"/>
      </a:defRPr>
    </a:lvl2pPr>
    <a:lvl3pPr indent="457200" defTabSz="457200" latinLnBrk="0">
      <a:defRPr sz="1200">
        <a:latin typeface="+mj-lt"/>
        <a:ea typeface="+mj-ea"/>
        <a:cs typeface="+mj-cs"/>
        <a:sym typeface="Intel Clear"/>
      </a:defRPr>
    </a:lvl3pPr>
    <a:lvl4pPr indent="685800" defTabSz="457200" latinLnBrk="0">
      <a:defRPr sz="1200">
        <a:latin typeface="+mj-lt"/>
        <a:ea typeface="+mj-ea"/>
        <a:cs typeface="+mj-cs"/>
        <a:sym typeface="Intel Clear"/>
      </a:defRPr>
    </a:lvl4pPr>
    <a:lvl5pPr indent="914400" defTabSz="457200" latinLnBrk="0">
      <a:defRPr sz="1200">
        <a:latin typeface="+mj-lt"/>
        <a:ea typeface="+mj-ea"/>
        <a:cs typeface="+mj-cs"/>
        <a:sym typeface="Intel Clear"/>
      </a:defRPr>
    </a:lvl5pPr>
    <a:lvl6pPr indent="1143000" defTabSz="457200" latinLnBrk="0">
      <a:defRPr sz="1200">
        <a:latin typeface="+mj-lt"/>
        <a:ea typeface="+mj-ea"/>
        <a:cs typeface="+mj-cs"/>
        <a:sym typeface="Intel Clear"/>
      </a:defRPr>
    </a:lvl6pPr>
    <a:lvl7pPr indent="1371600" defTabSz="457200" latinLnBrk="0">
      <a:defRPr sz="1200">
        <a:latin typeface="+mj-lt"/>
        <a:ea typeface="+mj-ea"/>
        <a:cs typeface="+mj-cs"/>
        <a:sym typeface="Intel Clear"/>
      </a:defRPr>
    </a:lvl7pPr>
    <a:lvl8pPr indent="1600200" defTabSz="457200" latinLnBrk="0">
      <a:defRPr sz="1200">
        <a:latin typeface="+mj-lt"/>
        <a:ea typeface="+mj-ea"/>
        <a:cs typeface="+mj-cs"/>
        <a:sym typeface="Intel Clear"/>
      </a:defRPr>
    </a:lvl8pPr>
    <a:lvl9pPr indent="1828800" defTabSz="457200" latinLnBrk="0">
      <a:defRPr sz="1200">
        <a:latin typeface="+mj-lt"/>
        <a:ea typeface="+mj-ea"/>
        <a:cs typeface="+mj-cs"/>
        <a:sym typeface="Intel Cle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ware.intel.com/en-us/articles/build-and-install-tensorflow-on-intel-architecture"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ware.intel.com/en-us/articles/build-and-install-tensorflow-on-intel-architectur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ware.intel.com/en-us/articles/build-and-install-tensorflow-on-intel-archite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cisco.com/c/en/us/solutions/service-provider/vni-network-traffic-forecast/infographic.htm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cisco.com/c/en/us/solutions/service-provider/vni-network-traffic-forecast/infographic.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hyperlink" Target="http://torch.ch/" TargetMode="External"/><Relationship Id="rId7" Type="http://schemas.openxmlformats.org/officeDocument/2006/relationships/hyperlink" Target="https://software.intel.com/en-us/intel-mkl"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caffe.berkeleyvision.org/" TargetMode="External"/><Relationship Id="rId5" Type="http://schemas.openxmlformats.org/officeDocument/2006/relationships/hyperlink" Target="https://github.com/intel-analytics/BigDL/tree/master/dl/src/main/scala/com/intel/analytics/bigdl/nn" TargetMode="External"/><Relationship Id="rId4" Type="http://schemas.openxmlformats.org/officeDocument/2006/relationships/hyperlink" Target="https://github.com/intel-analytics/BigDL/tree/master/dl/src/main/scala/com/intel/analytics/bigdl/tensor" TargetMode="External"/><Relationship Id="rId9" Type="http://schemas.openxmlformats.org/officeDocument/2006/relationships/hyperlink" Target="http://spark.apache.org/"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www.tensorflow.org/" TargetMode="External"/><Relationship Id="rId3" Type="http://schemas.openxmlformats.org/officeDocument/2006/relationships/hyperlink" Target="http://torch.ch/" TargetMode="External"/><Relationship Id="rId7" Type="http://schemas.openxmlformats.org/officeDocument/2006/relationships/hyperlink" Target="https://software.intel.com/en-us/intel-mkl"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caffe.berkeleyvision.org/" TargetMode="External"/><Relationship Id="rId5" Type="http://schemas.openxmlformats.org/officeDocument/2006/relationships/hyperlink" Target="https://github.com/intel-analytics/BigDL/tree/master/dl/src/main/scala/com/intel/analytics/bigdl/nn" TargetMode="External"/><Relationship Id="rId4" Type="http://schemas.openxmlformats.org/officeDocument/2006/relationships/hyperlink" Target="https://github.com/intel-analytics/BigDL/tree/master/dl/src/main/scala/com/intel/analytics/bigdl/tensor" TargetMode="External"/><Relationship Id="rId9" Type="http://schemas.openxmlformats.org/officeDocument/2006/relationships/hyperlink" Target="http://spark.apache.org/"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isco.com/c/en/us/solutions/service-provider/vni-network-traffic-forecast/infographic.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ware.intel.com/en-us/ai-academy/frameworks/caffe"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Tree>
    <p:extLst>
      <p:ext uri="{BB962C8B-B14F-4D97-AF65-F5344CB8AC3E}">
        <p14:creationId xmlns:p14="http://schemas.microsoft.com/office/powerpoint/2010/main" val="574142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350354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906371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421760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613443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17</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68448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20000"/>
              </a:lnSpc>
              <a:spcBef>
                <a:spcPts val="500"/>
              </a:spcBef>
              <a:spcAft>
                <a:spcPts val="0"/>
              </a:spcAft>
              <a:buClrTx/>
              <a:buSzTx/>
              <a:buFontTx/>
              <a:buNone/>
              <a:tabLst/>
              <a:defRPr>
                <a:latin typeface="Intel Clear Light"/>
                <a:ea typeface="Intel Clear Light"/>
                <a:cs typeface="Intel Clear Light"/>
                <a:sym typeface="Intel Clear Light"/>
              </a:defRPr>
            </a:pPr>
            <a:r>
              <a:rPr lang="en-US" dirty="0" smtClean="0"/>
              <a:t>Learn more: https://</a:t>
            </a:r>
            <a:r>
              <a:rPr lang="en-US" dirty="0" err="1" smtClean="0"/>
              <a:t>software.intel.com</a:t>
            </a:r>
            <a:r>
              <a:rPr lang="en-US" dirty="0" smtClean="0"/>
              <a:t>/</a:t>
            </a:r>
            <a:r>
              <a:rPr lang="en-US" dirty="0" err="1" smtClean="0"/>
              <a:t>en</a:t>
            </a:r>
            <a:r>
              <a:rPr lang="en-US" dirty="0" smtClean="0"/>
              <a:t>-us/intel-</a:t>
            </a:r>
            <a:r>
              <a:rPr lang="en-US" dirty="0" err="1" smtClean="0"/>
              <a:t>mkl</a:t>
            </a:r>
            <a:endParaRPr lang="en-US" dirty="0" smtClean="0"/>
          </a:p>
          <a:p>
            <a:pPr>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19</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840504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Learn more: https://01.org/</a:t>
            </a:r>
            <a:r>
              <a:rPr lang="en-US" dirty="0" err="1" smtClean="0"/>
              <a:t>mkl-dnn</a:t>
            </a:r>
            <a:r>
              <a:rPr lang="en-US" dirty="0" smtClean="0"/>
              <a:t>/overview</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20</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182447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-us/articles/introducing-</a:t>
            </a:r>
            <a:r>
              <a:rPr lang="en-US" dirty="0" err="1" smtClean="0"/>
              <a:t>dnn</a:t>
            </a:r>
            <a:r>
              <a:rPr lang="en-US" dirty="0" smtClean="0"/>
              <a:t>-primitives-in-</a:t>
            </a:r>
            <a:r>
              <a:rPr lang="en-US" dirty="0" err="1" smtClean="0"/>
              <a:t>intelr</a:t>
            </a:r>
            <a:r>
              <a:rPr lang="en-US" dirty="0" smtClean="0"/>
              <a:t>-</a:t>
            </a:r>
            <a:r>
              <a:rPr lang="en-US" dirty="0" err="1" smtClean="0"/>
              <a:t>mkl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758433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-us/articles/introducing-</a:t>
            </a:r>
            <a:r>
              <a:rPr lang="en-US" dirty="0" err="1" smtClean="0"/>
              <a:t>dnn</a:t>
            </a:r>
            <a:r>
              <a:rPr lang="en-US" dirty="0" smtClean="0"/>
              <a:t>-primitives-in-</a:t>
            </a:r>
            <a:r>
              <a:rPr lang="en-US" dirty="0" err="1" smtClean="0"/>
              <a:t>intelr</a:t>
            </a:r>
            <a:r>
              <a:rPr lang="en-US" dirty="0" smtClean="0"/>
              <a:t>-</a:t>
            </a:r>
            <a:r>
              <a:rPr lang="en-US" dirty="0" err="1" smtClean="0"/>
              <a:t>mkl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756575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Learn more: https://01.org/</a:t>
            </a:r>
            <a:r>
              <a:rPr lang="en-US" dirty="0" err="1" smtClean="0"/>
              <a:t>mkl-dnn</a:t>
            </a:r>
            <a:r>
              <a:rPr lang="en-US" dirty="0" smtClean="0"/>
              <a:t>/overview</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23</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29057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812638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Learn more: https://01.org/</a:t>
            </a:r>
            <a:r>
              <a:rPr lang="en-US" dirty="0" err="1" smtClean="0"/>
              <a:t>mkl-dnn</a:t>
            </a:r>
            <a:r>
              <a:rPr lang="en-US" dirty="0" smtClean="0"/>
              <a:t>/overview</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60205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Learn more: https://</a:t>
            </a:r>
            <a:r>
              <a:rPr lang="en-US" dirty="0" err="1" smtClean="0"/>
              <a:t>software.intel.com</a:t>
            </a:r>
            <a:r>
              <a:rPr lang="en-US" dirty="0" smtClean="0"/>
              <a:t>/</a:t>
            </a:r>
            <a:r>
              <a:rPr lang="en-US" dirty="0" err="1" smtClean="0"/>
              <a:t>en</a:t>
            </a:r>
            <a:r>
              <a:rPr lang="en-US" dirty="0" smtClean="0"/>
              <a:t>-us/intel-distribution-for-python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09020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-us/distribution-for-python/features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619728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3089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dirty="0" smtClean="0">
                <a:solidFill>
                  <a:srgbClr val="0000FF"/>
                </a:solidFill>
                <a:uFill>
                  <a:solidFill>
                    <a:srgbClr val="0000FF"/>
                  </a:solidFill>
                </a:uFill>
                <a:hlinkClick r:id="rId3"/>
              </a:rPr>
              <a:t>https://software.intel.com/en-us/articles/build-and-install-</a:t>
            </a:r>
            <a:r>
              <a:rPr lang="en-US" dirty="0" smtClean="0">
                <a:solidFill>
                  <a:srgbClr val="0000FF"/>
                </a:solidFill>
                <a:uFill>
                  <a:solidFill>
                    <a:srgbClr val="0000FF"/>
                  </a:solidFill>
                </a:uFill>
              </a:rPr>
              <a:t>TensorFlow*</a:t>
            </a:r>
            <a:r>
              <a:rPr lang="en-US" dirty="0" smtClean="0">
                <a:solidFill>
                  <a:srgbClr val="0000FF"/>
                </a:solidFill>
                <a:uFill>
                  <a:solidFill>
                    <a:srgbClr val="0000FF"/>
                  </a:solidFill>
                </a:uFill>
                <a:hlinkClick r:id="rId3"/>
              </a:rPr>
              <a:t>-on-intel-architecture</a:t>
            </a:r>
          </a:p>
          <a:p>
            <a:r>
              <a:rPr lang="en-US" dirty="0" smtClean="0"/>
              <a:t>https://</a:t>
            </a:r>
            <a:r>
              <a:rPr lang="en-US" dirty="0" err="1" smtClean="0"/>
              <a:t>www.kdnuggets.com</a:t>
            </a:r>
            <a:r>
              <a:rPr lang="en-US" dirty="0" smtClean="0"/>
              <a:t>/2017/10/ranking-popular-deep-learning-libraries-data-</a:t>
            </a:r>
            <a:r>
              <a:rPr lang="en-US" dirty="0" err="1" smtClean="0"/>
              <a:t>science.html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28</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199870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dirty="0" smtClean="0">
                <a:solidFill>
                  <a:srgbClr val="0000FF"/>
                </a:solidFill>
                <a:uFill>
                  <a:solidFill>
                    <a:srgbClr val="0000FF"/>
                  </a:solidFill>
                </a:uFill>
                <a:hlinkClick r:id="rId3"/>
              </a:rPr>
              <a:t>https://software.intel.com/en-us/articles/build-and-install-</a:t>
            </a:r>
            <a:r>
              <a:rPr lang="en-US" dirty="0" err="1" smtClean="0">
                <a:solidFill>
                  <a:srgbClr val="0000FF"/>
                </a:solidFill>
                <a:uFill>
                  <a:solidFill>
                    <a:srgbClr val="0000FF"/>
                  </a:solidFill>
                </a:uFill>
              </a:rPr>
              <a:t>TensorFlow</a:t>
            </a:r>
            <a:r>
              <a:rPr lang="en-US" dirty="0" smtClean="0">
                <a:solidFill>
                  <a:srgbClr val="0000FF"/>
                </a:solidFill>
                <a:uFill>
                  <a:solidFill>
                    <a:srgbClr val="0000FF"/>
                  </a:solidFill>
                </a:uFill>
              </a:rPr>
              <a:t>™</a:t>
            </a:r>
            <a:r>
              <a:rPr lang="en-US" dirty="0" smtClean="0">
                <a:solidFill>
                  <a:srgbClr val="0000FF"/>
                </a:solidFill>
                <a:uFill>
                  <a:solidFill>
                    <a:srgbClr val="0000FF"/>
                  </a:solidFill>
                </a:uFill>
                <a:hlinkClick r:id="rId3"/>
              </a:rPr>
              <a:t>-on-intel-architecture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29</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908480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dirty="0" smtClean="0">
                <a:solidFill>
                  <a:srgbClr val="0000FF"/>
                </a:solidFill>
                <a:uFill>
                  <a:solidFill>
                    <a:srgbClr val="0000FF"/>
                  </a:solidFill>
                </a:uFill>
                <a:hlinkClick r:id="rId3"/>
              </a:rPr>
              <a:t>https://software.intel.com/en-us/articles/build-and-install-</a:t>
            </a:r>
            <a:r>
              <a:rPr lang="en-US" dirty="0" err="1" smtClean="0">
                <a:solidFill>
                  <a:srgbClr val="0000FF"/>
                </a:solidFill>
                <a:uFill>
                  <a:solidFill>
                    <a:srgbClr val="0000FF"/>
                  </a:solidFill>
                </a:uFill>
              </a:rPr>
              <a:t>TensorFlow</a:t>
            </a:r>
            <a:r>
              <a:rPr lang="en-US" dirty="0" smtClean="0">
                <a:solidFill>
                  <a:srgbClr val="0000FF"/>
                </a:solidFill>
                <a:uFill>
                  <a:solidFill>
                    <a:srgbClr val="0000FF"/>
                  </a:solidFill>
                </a:uFill>
              </a:rPr>
              <a:t>™</a:t>
            </a:r>
            <a:r>
              <a:rPr lang="en-US" dirty="0" smtClean="0">
                <a:solidFill>
                  <a:srgbClr val="0000FF"/>
                </a:solidFill>
                <a:uFill>
                  <a:solidFill>
                    <a:srgbClr val="0000FF"/>
                  </a:solidFill>
                </a:uFill>
                <a:hlinkClick r:id="rId3"/>
              </a:rPr>
              <a:t>-on-intel-architecture</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30</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61589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28786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4009356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33</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319123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Intel has the full stack</a:t>
            </a:r>
            <a:r>
              <a:rPr lang="en-US" sz="1200" baseline="0" dirty="0"/>
              <a:t> of end to end AI products for building AI solutions at enterprise scale.</a:t>
            </a:r>
          </a:p>
          <a:p>
            <a:endParaRPr lang="en-US" sz="1200" baseline="0" dirty="0" smtClean="0"/>
          </a:p>
          <a:p>
            <a:pPr marL="0" marR="0" indent="0" defTabSz="457200" eaLnBrk="1" fontAlgn="auto" latinLnBrk="0" hangingPunct="1">
              <a:lnSpc>
                <a:spcPct val="100000"/>
              </a:lnSpc>
              <a:spcBef>
                <a:spcPts val="0"/>
              </a:spcBef>
              <a:spcAft>
                <a:spcPts val="0"/>
              </a:spcAft>
              <a:buClrTx/>
              <a:buSzTx/>
              <a:buFontTx/>
              <a:buNone/>
              <a:tabLst/>
              <a:defRPr/>
            </a:pPr>
            <a:r>
              <a:rPr lang="en-US" sz="1200" baseline="0" dirty="0" smtClean="0"/>
              <a:t>We’ve covered hardware up to this point, but software is critical to unleashing the full compute potential.  </a:t>
            </a:r>
          </a:p>
          <a:p>
            <a:r>
              <a:rPr lang="en-US" sz="1200" baseline="0" dirty="0" smtClean="0"/>
              <a:t>Now we’ll cover libraries and frameworks</a:t>
            </a:r>
          </a:p>
          <a:p>
            <a:endParaRPr lang="en-US" sz="1200" baseline="0" dirty="0"/>
          </a:p>
          <a:p>
            <a:r>
              <a:rPr lang="en-US" sz="1200" baseline="0" dirty="0"/>
              <a:t>At the lowest level, Intel optimized primitive functions that are used across a wide array of machine &amp; deep learning frameworks and solutions, including the Math Kernel Library (MKL), Data Analytics Acceleration Library (DAAL), and Intel Python distribution. </a:t>
            </a:r>
          </a:p>
          <a:p>
            <a:endParaRPr lang="en-US" sz="1200" baseline="0" dirty="0"/>
          </a:p>
          <a:p>
            <a:r>
              <a:rPr lang="en-US" sz="1200" baseline="0" dirty="0"/>
              <a:t>At the framework level, Intel is committed to optimizing the most popular analytics, machine &amp; deep learning frameworks by the end of 2016.  As far as tools, Intel offers the Deep Learning SDK to accelerate deep learning training &amp; deployment, the Saffron Natural Intelligence Platform for reasoning systems, and we are a key contributor to the Trusted Analytics Platform for classic machine learning and data analytics.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852193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805884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9425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-us/articles/</a:t>
            </a:r>
            <a:r>
              <a:rPr lang="en-US" dirty="0" err="1" smtClean="0"/>
              <a:t>tensorflow</a:t>
            </a:r>
            <a:r>
              <a:rPr lang="en-US" dirty="0" smtClean="0"/>
              <a:t>-optimizations-on-modern-intel-architecture</a:t>
            </a:r>
          </a:p>
          <a:p>
            <a:pPr algn="l" defTabSz="457200" rtl="0" latinLnBrk="0"/>
            <a:endParaRPr lang="en-US" dirty="0" smtClean="0"/>
          </a:p>
          <a:p>
            <a:pPr algn="l" defTabSz="457200" rtl="0" latinLnBrk="0"/>
            <a:r>
              <a:rPr lang="en-US" dirty="0" smtClean="0"/>
              <a:t>On Xeon Phi processor with 68</a:t>
            </a:r>
            <a:r>
              <a:rPr lang="en-US" baseline="0" dirty="0" smtClean="0"/>
              <a:t> cores  and 4 cores of </a:t>
            </a:r>
            <a:r>
              <a:rPr lang="en-US" baseline="0" dirty="0" err="1" smtClean="0"/>
              <a:t>hyperthreading</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627616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kumimoji="0" lang="en-US" sz="1200" b="0" i="0" u="none" strike="noStrike" cap="none" spc="0" normalizeH="0" baseline="0" dirty="0" smtClean="0">
                <a:ln>
                  <a:noFill/>
                </a:ln>
                <a:solidFill>
                  <a:srgbClr val="000000"/>
                </a:solidFill>
                <a:effectLst/>
                <a:uFillTx/>
                <a:sym typeface="Intel Clear"/>
              </a:rPr>
              <a:t>To learn more visit </a:t>
            </a:r>
            <a:endParaRPr lang="en-US" sz="1200" dirty="0" smtClean="0"/>
          </a:p>
          <a:p>
            <a:r>
              <a:rPr lang="en-US" sz="1200" dirty="0" err="1" smtClean="0"/>
              <a:t>software.intel.com</a:t>
            </a:r>
            <a:r>
              <a:rPr lang="en-US" sz="1200" dirty="0" smtClean="0"/>
              <a:t>/</a:t>
            </a:r>
            <a:r>
              <a:rPr lang="en-US" sz="1200" dirty="0" err="1" smtClean="0"/>
              <a:t>en</a:t>
            </a:r>
            <a:r>
              <a:rPr lang="en-US" sz="1200" dirty="0" smtClean="0"/>
              <a:t>-us/</a:t>
            </a:r>
            <a:r>
              <a:rPr lang="en-US" sz="1200" dirty="0" err="1" smtClean="0"/>
              <a:t>ai</a:t>
            </a:r>
            <a:r>
              <a:rPr lang="en-US" sz="1200" dirty="0" smtClean="0"/>
              <a:t>-academy/students/kits/</a:t>
            </a:r>
          </a:p>
          <a:p>
            <a:pPr marL="0" marR="0" indent="0" defTabSz="45720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-academy/students/kits/</a:t>
            </a:r>
          </a:p>
          <a:p>
            <a:endParaRPr lang="en-US" sz="1200" dirty="0" smtClean="0"/>
          </a:p>
          <a:p>
            <a:pPr marL="0" marR="0" indent="0" algn="l" defTabSz="4572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smtClean="0">
              <a:ln>
                <a:noFill/>
              </a:ln>
              <a:solidFill>
                <a:srgbClr val="000000"/>
              </a:solidFill>
              <a:effectLst/>
              <a:uFillTx/>
              <a:sym typeface="Intel Clear"/>
            </a:endParaRPr>
          </a:p>
          <a:p>
            <a:r>
              <a:rPr lang="en-US" dirty="0" smtClean="0"/>
              <a:t>Intel has been optimizing the popular AI frameworks for Intel Architecture and seeing dramatic speedup. This enables customers to select their favorite framework. We will enable more frameworks in the future with Intel </a:t>
            </a:r>
            <a:r>
              <a:rPr lang="en-US" dirty="0" err="1" smtClean="0"/>
              <a:t>Nervana</a:t>
            </a:r>
            <a:r>
              <a:rPr lang="en-US" dirty="0" smtClean="0"/>
              <a:t> Graph.  Each of these frameworks have a varying degree of optimizations, so take a look at the roadmap for more details.  Neon is Intel’s innovation framework that we will continue to support the state-of-the-art models.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37</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82193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r>
              <a:rPr lang="en-US" dirty="0" smtClean="0">
                <a:solidFill>
                  <a:srgbClr val="0000FF"/>
                </a:solidFill>
                <a:uFill>
                  <a:solidFill>
                    <a:srgbClr val="0000FF"/>
                  </a:solidFill>
                </a:uFill>
                <a:hlinkClick r:id="rId3"/>
              </a:rPr>
              <a:t>https://software.intel.com/en-us/ai-academy/frameworks/caffe</a:t>
            </a: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39</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751334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r>
              <a:rPr lang="en-US" dirty="0" smtClean="0">
                <a:solidFill>
                  <a:srgbClr val="0000FF"/>
                </a:solidFill>
                <a:uFill>
                  <a:solidFill>
                    <a:srgbClr val="0000FF"/>
                  </a:solidFill>
                </a:uFill>
                <a:hlinkClick r:id="rId3"/>
              </a:rPr>
              <a:t>https://software.intel.com/en-us/ai-academy/frameworks/caffe</a:t>
            </a: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40</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29674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55899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574078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43</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855591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Image: https://blogs.intel.com/iot/2016/04/21/intel-iot-gears-up-for-hannover-messe-with-intelligent-industrial-solutions/</a:t>
            </a:r>
          </a:p>
          <a:p>
            <a:pPr marL="0" marR="0">
              <a:spcBef>
                <a:spcPts val="0"/>
              </a:spcBef>
              <a:spcAft>
                <a:spcPts val="0"/>
              </a:spcAft>
            </a:pPr>
            <a:endPar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endParaRPr>
          </a:p>
          <a:p>
            <a:pPr marL="0" marR="0">
              <a:spcBef>
                <a:spcPts val="0"/>
              </a:spcBef>
              <a:spcAft>
                <a:spcPts val="0"/>
              </a:spcAft>
            </a:pPr>
            <a:r>
              <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http://www.cisco.com/c/en/us/solutions/service-provider/vni-network-traffic-forecast/infographic.html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https://</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datafloq.com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/read/self-driving-cars-create-2-petabytes-data-annually/172</a:t>
            </a: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2910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1406411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200" u="sng"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Image: https://blogs.intel.com/iot/2016/04/21/intel-iot-gears-up-for-hannover-messe-with-intelligent-industrial-solutions/</a:t>
            </a:r>
          </a:p>
          <a:p>
            <a:pPr marL="0" marR="0">
              <a:spcBef>
                <a:spcPts val="0"/>
              </a:spcBef>
              <a:spcAft>
                <a:spcPts val="0"/>
              </a:spcAft>
            </a:pPr>
            <a:endParaRPr lang="en-US" sz="1200" u="sng"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endParaRPr>
          </a:p>
          <a:p>
            <a:pPr marL="0" marR="0">
              <a:spcBef>
                <a:spcPts val="0"/>
              </a:spcBef>
              <a:spcAft>
                <a:spcPts val="0"/>
              </a:spcAft>
            </a:pPr>
            <a:r>
              <a:rPr lang="en-US" sz="1200" u="sng"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http://www.cisco.com/c/en/us/solutions/service-provider/vni-network-traffic-forecast/infographic.html</a:t>
            </a:r>
            <a:endParaRPr lang="en-US" sz="120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smtClean="0">
                <a:effectLst/>
                <a:latin typeface="Calibri" panose="020F0502020204030204" pitchFamily="34" charset="0"/>
                <a:ea typeface="Calibri" panose="020F0502020204030204" pitchFamily="34" charset="0"/>
                <a:cs typeface="Times New Roman" panose="02020603050405020304" pitchFamily="18" charset="0"/>
              </a:rPr>
              <a:t>http://www.cisco.com/c/en/us/solutions/collateral/service-provider/global-cloud-index-gci/Cloud_Index_White_Paper.html</a:t>
            </a:r>
          </a:p>
          <a:p>
            <a:pPr marL="0" marR="0">
              <a:spcBef>
                <a:spcPts val="0"/>
              </a:spcBef>
              <a:spcAft>
                <a:spcPts val="0"/>
              </a:spcAft>
            </a:pPr>
            <a:r>
              <a:rPr lang="en-US" sz="1200" smtClean="0">
                <a:effectLst/>
                <a:latin typeface="Calibri" panose="020F0502020204030204" pitchFamily="34" charset="0"/>
                <a:ea typeface="Calibri" panose="020F0502020204030204" pitchFamily="34" charset="0"/>
                <a:cs typeface="Times New Roman" panose="02020603050405020304" pitchFamily="18" charset="0"/>
              </a:rPr>
              <a:t>https://datafloq.com/read/self-driving-cars-create-2-petabytes-data-annually/172</a:t>
            </a:r>
          </a:p>
          <a:p>
            <a:pPr marL="0" marR="0">
              <a:spcBef>
                <a:spcPts val="0"/>
              </a:spcBef>
              <a:spcAft>
                <a:spcPts val="0"/>
              </a:spcAft>
            </a:pPr>
            <a:r>
              <a:rPr lang="en-US" sz="1200" smtClean="0">
                <a:effectLst/>
                <a:latin typeface="Calibri" panose="020F0502020204030204" pitchFamily="34" charset="0"/>
                <a:ea typeface="Calibri" panose="020F0502020204030204" pitchFamily="34" charset="0"/>
                <a:cs typeface="Times New Roman" panose="02020603050405020304" pitchFamily="18" charset="0"/>
              </a:rPr>
              <a:t>http://www.cisco.com/c/en/us/solutions/collateral/service-provider/global-cloud-index-gci/Cloud_Index_White_Paper.html</a:t>
            </a:r>
          </a:p>
          <a:p>
            <a:pPr marL="0" marR="0">
              <a:spcBef>
                <a:spcPts val="0"/>
              </a:spcBef>
              <a:spcAft>
                <a:spcPts val="0"/>
              </a:spcAft>
            </a:pPr>
            <a:r>
              <a:rPr lang="en-US" sz="1200" smtClean="0">
                <a:effectLst/>
                <a:latin typeface="Calibri" panose="020F0502020204030204" pitchFamily="34" charset="0"/>
                <a:ea typeface="Calibri" panose="020F0502020204030204" pitchFamily="34" charset="0"/>
                <a:cs typeface="Times New Roman" panose="02020603050405020304" pitchFamily="18" charset="0"/>
              </a:rPr>
              <a:t>http://www.cisco.com/c/en/us/solutions/collateral/service-provider/global-cloud-index-gci/Cloud_Index_White_Paper.html</a:t>
            </a:r>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756677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BigDL</a:t>
            </a:r>
            <a:r>
              <a:rPr lang="en-US" dirty="0" smtClean="0"/>
              <a:t> is a distributed deep learning library for Apache Spark. It was developed inside Intel and contributed back to the community. </a:t>
            </a:r>
            <a:r>
              <a:rPr lang="en-US" dirty="0" err="1" smtClean="0"/>
              <a:t>BigDL</a:t>
            </a:r>
            <a:r>
              <a:rPr lang="en-US" dirty="0" smtClean="0"/>
              <a:t> was open sourced in Dec 2016. With </a:t>
            </a:r>
            <a:r>
              <a:rPr lang="en-US" dirty="0" err="1" smtClean="0"/>
              <a:t>BigDL</a:t>
            </a:r>
            <a:r>
              <a:rPr lang="en-US" dirty="0" smtClean="0"/>
              <a:t>, users can write their deep learning applications as standard Spark programs, which can directly run on top of existing Spark or Hadoop clusters.</a:t>
            </a:r>
          </a:p>
          <a:p>
            <a:pPr defTabSz="914400"/>
            <a:r>
              <a:rPr lang="en-US" dirty="0" smtClean="0"/>
              <a:t>As the leading framework for Distributed ML, the addition of deep learning to the super-popular </a:t>
            </a:r>
            <a:r>
              <a:rPr lang="en-US" b="1" dirty="0" smtClean="0"/>
              <a:t>Spark framework </a:t>
            </a:r>
            <a:r>
              <a:rPr lang="en-US" dirty="0" smtClean="0"/>
              <a:t>is important, because it allows Spark developers to perform a range of data analysis tasks—including data wrangling, interactive queries, and stream processing—within a single framework. That helps avoid the complexity inherent in using multiple frameworks and libraries. Three important features offered by Big DL are (1) Rich Deep learning support, (2) High Singe Node Xeon Performance and last but least (3) Efficient Scale out leveraging Spark architecture. Lets click down on each of these…</a:t>
            </a:r>
            <a:br>
              <a:rPr lang="en-US" dirty="0" smtClean="0"/>
            </a:br>
            <a:r>
              <a:rPr lang="en-US" b="1" dirty="0" smtClean="0"/>
              <a:t>1.) Rich deep learning support.</a:t>
            </a:r>
            <a:r>
              <a:rPr lang="en-US" dirty="0" smtClean="0"/>
              <a:t> Modeled after </a:t>
            </a:r>
            <a:r>
              <a:rPr lang="en-US" u="sng" dirty="0" smtClean="0">
                <a:solidFill>
                  <a:srgbClr val="0000FF"/>
                </a:solidFill>
                <a:uFill>
                  <a:solidFill>
                    <a:srgbClr val="0000FF"/>
                  </a:solidFill>
                </a:uFill>
                <a:hlinkClick r:id="rId3"/>
              </a:rPr>
              <a:t>Torch</a:t>
            </a:r>
            <a:r>
              <a:rPr lang="en-US" dirty="0" smtClean="0"/>
              <a:t>, </a:t>
            </a:r>
            <a:r>
              <a:rPr lang="en-US" dirty="0" err="1" smtClean="0"/>
              <a:t>BigDL</a:t>
            </a:r>
            <a:r>
              <a:rPr lang="en-US" dirty="0" smtClean="0"/>
              <a:t> provides comprehensive support for deep learning, including numeric computing (via </a:t>
            </a:r>
            <a:r>
              <a:rPr lang="en-US" u="sng" dirty="0" smtClean="0">
                <a:solidFill>
                  <a:srgbClr val="0000FF"/>
                </a:solidFill>
                <a:uFill>
                  <a:solidFill>
                    <a:srgbClr val="0000FF"/>
                  </a:solidFill>
                </a:uFill>
                <a:hlinkClick r:id="rId4"/>
              </a:rPr>
              <a:t>Tensor</a:t>
            </a:r>
            <a:r>
              <a:rPr lang="en-US" dirty="0" smtClean="0"/>
              <a:t>) and high level </a:t>
            </a:r>
            <a:r>
              <a:rPr lang="en-US" u="sng" dirty="0" smtClean="0">
                <a:solidFill>
                  <a:srgbClr val="0000FF"/>
                </a:solidFill>
                <a:uFill>
                  <a:solidFill>
                    <a:srgbClr val="0000FF"/>
                  </a:solidFill>
                </a:uFill>
                <a:hlinkClick r:id="rId5"/>
              </a:rPr>
              <a:t>neural networks</a:t>
            </a:r>
            <a:r>
              <a:rPr lang="en-US" dirty="0" smtClean="0"/>
              <a:t>; in addition, users can load pre-trained </a:t>
            </a:r>
            <a:r>
              <a:rPr lang="en-US" u="sng" dirty="0" smtClean="0">
                <a:solidFill>
                  <a:srgbClr val="0000FF"/>
                </a:solidFill>
                <a:uFill>
                  <a:solidFill>
                    <a:srgbClr val="0000FF"/>
                  </a:solidFill>
                </a:uFill>
                <a:hlinkClick r:id="rId6"/>
              </a:rPr>
              <a:t>Caffe</a:t>
            </a:r>
            <a:r>
              <a:rPr lang="en-US" dirty="0" smtClean="0"/>
              <a:t> or </a:t>
            </a:r>
            <a:r>
              <a:rPr lang="en-US" u="sng" dirty="0" smtClean="0">
                <a:solidFill>
                  <a:srgbClr val="0000FF"/>
                </a:solidFill>
                <a:uFill>
                  <a:solidFill>
                    <a:srgbClr val="0000FF"/>
                  </a:solidFill>
                </a:uFill>
                <a:hlinkClick r:id="rId3"/>
              </a:rPr>
              <a:t>Torch</a:t>
            </a:r>
            <a:r>
              <a:rPr lang="en-US" dirty="0" smtClean="0"/>
              <a:t> models into Spark programs using </a:t>
            </a:r>
            <a:r>
              <a:rPr lang="en-US" dirty="0" err="1" smtClean="0"/>
              <a:t>BigDL</a:t>
            </a:r>
            <a:r>
              <a:rPr lang="en-US" dirty="0" smtClean="0"/>
              <a:t>. 2.)</a:t>
            </a:r>
            <a:r>
              <a:rPr lang="en-US" b="1" dirty="0" smtClean="0"/>
              <a:t>High Single Node Xeon Performance.</a:t>
            </a:r>
            <a:r>
              <a:rPr lang="en-US" dirty="0" smtClean="0"/>
              <a:t> To achieve high performance, </a:t>
            </a:r>
            <a:r>
              <a:rPr lang="en-US" dirty="0" err="1" smtClean="0"/>
              <a:t>BigDL</a:t>
            </a:r>
            <a:r>
              <a:rPr lang="en-US" dirty="0" smtClean="0"/>
              <a:t> uses </a:t>
            </a:r>
            <a:r>
              <a:rPr lang="en-US" u="sng" dirty="0" smtClean="0">
                <a:solidFill>
                  <a:srgbClr val="0000FF"/>
                </a:solidFill>
                <a:uFill>
                  <a:solidFill>
                    <a:srgbClr val="0000FF"/>
                  </a:solidFill>
                </a:uFill>
                <a:hlinkClick r:id="rId7"/>
              </a:rPr>
              <a:t>Intel MKL</a:t>
            </a:r>
            <a:r>
              <a:rPr lang="en-US" dirty="0" smtClean="0"/>
              <a:t> and multi-threaded programming in each Spark task. Consequently, it is orders of magnitude faster than out-of-box open source </a:t>
            </a:r>
            <a:r>
              <a:rPr lang="en-US" u="sng" dirty="0" smtClean="0">
                <a:solidFill>
                  <a:srgbClr val="0000FF"/>
                </a:solidFill>
                <a:uFill>
                  <a:solidFill>
                    <a:srgbClr val="0000FF"/>
                  </a:solidFill>
                </a:uFill>
                <a:hlinkClick r:id="rId6"/>
              </a:rPr>
              <a:t>Caffe</a:t>
            </a:r>
            <a:r>
              <a:rPr lang="en-US" dirty="0" smtClean="0"/>
              <a:t>, </a:t>
            </a:r>
            <a:r>
              <a:rPr lang="en-US" u="sng" dirty="0" smtClean="0">
                <a:solidFill>
                  <a:srgbClr val="0000FF"/>
                </a:solidFill>
                <a:uFill>
                  <a:solidFill>
                    <a:srgbClr val="0000FF"/>
                  </a:solidFill>
                </a:uFill>
                <a:hlinkClick r:id="rId3"/>
              </a:rPr>
              <a:t>Torch</a:t>
            </a:r>
            <a:r>
              <a:rPr lang="en-US" dirty="0" smtClean="0"/>
              <a:t> or </a:t>
            </a:r>
            <a:r>
              <a:rPr lang="en-US" u="sng" dirty="0" smtClean="0">
                <a:solidFill>
                  <a:srgbClr val="0000FF"/>
                </a:solidFill>
                <a:uFill>
                  <a:solidFill>
                    <a:srgbClr val="0000FF"/>
                  </a:solidFill>
                </a:uFill>
                <a:hlinkClick r:id="rId8"/>
              </a:rPr>
              <a:t>TensorFlow™</a:t>
            </a:r>
            <a:r>
              <a:rPr lang="en-US" dirty="0" smtClean="0"/>
              <a:t> on a single-node Xeon. 3.) </a:t>
            </a:r>
            <a:r>
              <a:rPr lang="en-US" b="1" dirty="0" smtClean="0"/>
              <a:t>Efficient scale-out leveraging Spark architecture.</a:t>
            </a:r>
            <a:r>
              <a:rPr lang="en-US" dirty="0" smtClean="0"/>
              <a:t> </a:t>
            </a:r>
            <a:r>
              <a:rPr lang="en-US" dirty="0" err="1" smtClean="0"/>
              <a:t>BigDL</a:t>
            </a:r>
            <a:r>
              <a:rPr lang="en-US" dirty="0" smtClean="0"/>
              <a:t> can efficiently scale out to perform data analytics at "Big Data scale", by leveraging </a:t>
            </a:r>
            <a:r>
              <a:rPr lang="en-US" u="sng" dirty="0" smtClean="0">
                <a:solidFill>
                  <a:srgbClr val="0000FF"/>
                </a:solidFill>
                <a:uFill>
                  <a:solidFill>
                    <a:srgbClr val="0000FF"/>
                  </a:solidFill>
                </a:uFill>
                <a:hlinkClick r:id="rId9"/>
              </a:rPr>
              <a:t>Apache Spark</a:t>
            </a:r>
            <a:r>
              <a:rPr lang="en-US" dirty="0" smtClean="0"/>
              <a:t> architecture. The typical </a:t>
            </a:r>
            <a:r>
              <a:rPr lang="en-US" dirty="0" err="1" smtClean="0"/>
              <a:t>BigDL</a:t>
            </a:r>
            <a:r>
              <a:rPr lang="en-US" dirty="0" smtClean="0"/>
              <a:t> users  want to (1)Analyze “big data” using deep learning on the same Hadoop/Spark cluster where the data is stored · (2) Add deep learning functionalities (either training or prediction) to your Big Data (Spark) programs and/or workflow. (3) Leverage existing Hadoop/Spark clusters to run your deep learning applications, which can be then dynamically shared with other workloads (e.g., ETL, data warehouse, feature engineering, classical machine learning, graph analytics, etc.</a:t>
            </a:r>
            <a:r>
              <a:rPr lang="en-US" b="1" dirty="0" smtClean="0"/>
              <a:t>). </a:t>
            </a:r>
            <a:r>
              <a:rPr lang="en-US" dirty="0" smtClean="0"/>
              <a:t>With this unified platform, customers can eliminate large volume of unnecessary dataset transfer between separate systems, eliminate separate HW clusters (e.g. CPU and GPU clusters) and move towards a CPU cluster, reduce system complexity and the latency for end-to-end learning. Ultimately, </a:t>
            </a:r>
            <a:r>
              <a:rPr lang="en-US" b="1" dirty="0" smtClean="0"/>
              <a:t>customers can achieve better scale, higher resource utilization, ease of use/development, and better TCO.</a:t>
            </a:r>
          </a:p>
          <a:p>
            <a:pPr defTabSz="914400"/>
            <a:endParaRPr lang="en-US" b="1" dirty="0" smtClean="0"/>
          </a:p>
          <a:p>
            <a:r>
              <a:rPr lang="en-US" dirty="0" smtClean="0"/>
              <a:t>Is there a list of features that </a:t>
            </a:r>
            <a:r>
              <a:rPr lang="en-US" dirty="0" err="1" smtClean="0"/>
              <a:t>BigDL</a:t>
            </a:r>
            <a:r>
              <a:rPr lang="en-US" dirty="0" smtClean="0"/>
              <a:t> has parity with </a:t>
            </a:r>
            <a:r>
              <a:rPr lang="en-US" dirty="0" err="1" smtClean="0"/>
              <a:t>Caffe</a:t>
            </a:r>
            <a:r>
              <a:rPr lang="en-US" dirty="0" smtClean="0"/>
              <a:t> &amp; Torch?</a:t>
            </a:r>
          </a:p>
          <a:p>
            <a:r>
              <a:rPr lang="en-US" dirty="0" smtClean="0"/>
              <a:t>&gt;&gt; Whatever model can be built with </a:t>
            </a:r>
            <a:r>
              <a:rPr lang="en-US" dirty="0" err="1" smtClean="0"/>
              <a:t>Caffe</a:t>
            </a:r>
            <a:r>
              <a:rPr lang="en-US" dirty="0" smtClean="0"/>
              <a:t> or Torch can be built with </a:t>
            </a:r>
            <a:r>
              <a:rPr lang="en-US" dirty="0" err="1" smtClean="0"/>
              <a:t>BigDL</a:t>
            </a:r>
            <a:r>
              <a:rPr lang="en-US" dirty="0" smtClean="0"/>
              <a:t> and scaled out to clusters.</a:t>
            </a:r>
          </a:p>
          <a:p>
            <a:endParaRPr lang="en-US" dirty="0" smtClean="0"/>
          </a:p>
          <a:p>
            <a:r>
              <a:rPr lang="en-US" dirty="0" smtClean="0"/>
              <a:t>Can you run </a:t>
            </a:r>
            <a:r>
              <a:rPr lang="en-US" dirty="0" err="1" smtClean="0"/>
              <a:t>Caffe</a:t>
            </a:r>
            <a:r>
              <a:rPr lang="en-US" dirty="0" smtClean="0"/>
              <a:t> or Torch trained models out of the box?</a:t>
            </a:r>
          </a:p>
          <a:p>
            <a:r>
              <a:rPr lang="en-US" dirty="0" smtClean="0"/>
              <a:t>&gt;&gt; You can write a Spark program using </a:t>
            </a:r>
            <a:r>
              <a:rPr lang="en-US" dirty="0" err="1" smtClean="0"/>
              <a:t>BigDL</a:t>
            </a:r>
            <a:r>
              <a:rPr lang="en-US" dirty="0" smtClean="0"/>
              <a:t> API to load </a:t>
            </a:r>
            <a:r>
              <a:rPr lang="en-US" dirty="0" err="1" smtClean="0"/>
              <a:t>Caffe</a:t>
            </a:r>
            <a:r>
              <a:rPr lang="en-US" dirty="0" smtClean="0"/>
              <a:t> or Torch trained models </a:t>
            </a:r>
          </a:p>
          <a:p>
            <a:endParaRPr lang="en-US" dirty="0" smtClean="0"/>
          </a:p>
          <a:p>
            <a:r>
              <a:rPr lang="en-US" dirty="0" err="1" smtClean="0"/>
              <a:t>Caffe</a:t>
            </a:r>
            <a:r>
              <a:rPr lang="en-US" dirty="0" smtClean="0"/>
              <a:t> and Torch are declining in popularity, while </a:t>
            </a:r>
            <a:r>
              <a:rPr lang="en-US" dirty="0" err="1" smtClean="0"/>
              <a:t>TensorFlow</a:t>
            </a:r>
            <a:r>
              <a:rPr lang="en-US" dirty="0" smtClean="0"/>
              <a:t>™ and </a:t>
            </a:r>
            <a:r>
              <a:rPr lang="en-US" dirty="0" err="1" smtClean="0"/>
              <a:t>MXnet</a:t>
            </a:r>
            <a:r>
              <a:rPr lang="en-US" dirty="0" smtClean="0"/>
              <a:t> are growing rapidly, so what is the </a:t>
            </a:r>
            <a:r>
              <a:rPr lang="en-US" dirty="0" err="1" smtClean="0"/>
              <a:t>BigDL</a:t>
            </a:r>
            <a:r>
              <a:rPr lang="en-US" dirty="0" smtClean="0"/>
              <a:t> feature roadmap going forward relative to those two leaders?</a:t>
            </a:r>
          </a:p>
          <a:p>
            <a:r>
              <a:rPr lang="en-US" dirty="0" smtClean="0"/>
              <a:t>&gt;&gt; At a high level, any algorithm you can build in one framework can be built with </a:t>
            </a:r>
            <a:r>
              <a:rPr lang="en-US" dirty="0" err="1" smtClean="0"/>
              <a:t>BigDL</a:t>
            </a:r>
            <a:r>
              <a:rPr lang="en-US" dirty="0" smtClean="0"/>
              <a:t>, from that standpoint we have functional parity with most DL frameworks; </a:t>
            </a:r>
          </a:p>
          <a:p>
            <a:endParaRPr lang="en-US" dirty="0" smtClean="0"/>
          </a:p>
          <a:p>
            <a:r>
              <a:rPr lang="en-US" dirty="0" smtClean="0"/>
              <a:t>Since </a:t>
            </a:r>
            <a:r>
              <a:rPr lang="en-US" dirty="0" err="1" smtClean="0"/>
              <a:t>TensorFlow</a:t>
            </a:r>
            <a:r>
              <a:rPr lang="en-US" dirty="0" smtClean="0"/>
              <a:t>™ now has Spark support, why should a new user choose </a:t>
            </a:r>
            <a:r>
              <a:rPr lang="en-US" dirty="0" err="1" smtClean="0"/>
              <a:t>BigDL</a:t>
            </a:r>
            <a:r>
              <a:rPr lang="en-US" dirty="0" smtClean="0"/>
              <a:t> instead?</a:t>
            </a:r>
          </a:p>
          <a:p>
            <a:r>
              <a:rPr lang="en-US" dirty="0" smtClean="0"/>
              <a:t>&gt;&gt; If you are referring </a:t>
            </a:r>
            <a:r>
              <a:rPr lang="en-US" dirty="0" err="1" smtClean="0"/>
              <a:t>toTensorframes</a:t>
            </a:r>
            <a:r>
              <a:rPr lang="en-US" dirty="0" smtClean="0"/>
              <a:t>, you cannot do distributed training on </a:t>
            </a:r>
            <a:r>
              <a:rPr lang="en-US" dirty="0" err="1" smtClean="0"/>
              <a:t>tensorframes</a:t>
            </a:r>
            <a:r>
              <a:rPr lang="en-US" dirty="0" smtClean="0"/>
              <a:t>.. If referring to  </a:t>
            </a:r>
            <a:r>
              <a:rPr lang="en-US" dirty="0" err="1" smtClean="0"/>
              <a:t>TensorFlow</a:t>
            </a:r>
            <a:r>
              <a:rPr lang="en-US" dirty="0" smtClean="0"/>
              <a:t>™ on Spark, it is important to remember that it is a Coarse grained integration @ job level and HDFS file level and cannot do seamless integration of big data analytics pipeline. Also, the </a:t>
            </a:r>
            <a:r>
              <a:rPr lang="en-US" dirty="0" err="1" smtClean="0"/>
              <a:t>OpenMP</a:t>
            </a:r>
            <a:r>
              <a:rPr lang="en-US" dirty="0" smtClean="0"/>
              <a:t> native optimizations in the popular DL frameworks like </a:t>
            </a:r>
            <a:r>
              <a:rPr lang="en-US" dirty="0" err="1" smtClean="0"/>
              <a:t>Caffe</a:t>
            </a:r>
            <a:r>
              <a:rPr lang="en-US" dirty="0" smtClean="0"/>
              <a:t> &amp; </a:t>
            </a:r>
            <a:r>
              <a:rPr lang="en-US" dirty="0" err="1" smtClean="0"/>
              <a:t>TensorFlow</a:t>
            </a:r>
            <a:r>
              <a:rPr lang="en-US" dirty="0" smtClean="0"/>
              <a:t>™ are in conflict with Java threading model used in Spark which results in lower performance than </a:t>
            </a:r>
            <a:r>
              <a:rPr lang="en-US" dirty="0" err="1" smtClean="0"/>
              <a:t>BigDL</a:t>
            </a:r>
            <a:r>
              <a:rPr lang="en-US" dirty="0" smtClean="0"/>
              <a:t>.</a:t>
            </a:r>
          </a:p>
          <a:p>
            <a:endParaRPr lang="en-US" dirty="0" smtClean="0"/>
          </a:p>
          <a:p>
            <a:endParaRPr lang="en-US" dirty="0" smtClean="0"/>
          </a:p>
          <a:p>
            <a:r>
              <a:rPr lang="en-US" dirty="0" smtClean="0"/>
              <a:t>How does </a:t>
            </a:r>
            <a:r>
              <a:rPr lang="en-US" dirty="0" err="1" smtClean="0"/>
              <a:t>BigDL’s</a:t>
            </a:r>
            <a:r>
              <a:rPr lang="en-US" dirty="0" smtClean="0"/>
              <a:t> performance compare to other leading frameworks on common topologies?</a:t>
            </a:r>
          </a:p>
          <a:p>
            <a:r>
              <a:rPr lang="en-US" dirty="0" smtClean="0"/>
              <a:t>&gt;&gt; For IA, single node, we are @ ~80%  of Intel </a:t>
            </a:r>
            <a:r>
              <a:rPr lang="en-US" dirty="0" err="1" smtClean="0"/>
              <a:t>caffe</a:t>
            </a:r>
            <a:r>
              <a:rPr lang="en-US" dirty="0" smtClean="0"/>
              <a:t> for </a:t>
            </a:r>
            <a:r>
              <a:rPr lang="en-US" dirty="0" err="1" smtClean="0"/>
              <a:t>GoogleNet</a:t>
            </a:r>
            <a:r>
              <a:rPr lang="en-US" dirty="0" smtClean="0"/>
              <a:t> v1 and v2; for multi-node (</a:t>
            </a:r>
            <a:r>
              <a:rPr lang="en-US" dirty="0" err="1" smtClean="0"/>
              <a:t>upto</a:t>
            </a:r>
            <a:r>
              <a:rPr lang="en-US" dirty="0" smtClean="0"/>
              <a:t> 16 nodes) we are comparable</a:t>
            </a:r>
          </a:p>
          <a:p>
            <a:r>
              <a:rPr lang="en-US" dirty="0" smtClean="0"/>
              <a:t>&gt;&gt; For GPU, single node Haswell ~ 70-80% of BVLC </a:t>
            </a:r>
            <a:r>
              <a:rPr lang="en-US" dirty="0" err="1" smtClean="0"/>
              <a:t>Caffe</a:t>
            </a:r>
            <a:r>
              <a:rPr lang="en-US" dirty="0" smtClean="0"/>
              <a:t> (K40) and Broadwell is ~70-80% of BVLC </a:t>
            </a:r>
            <a:r>
              <a:rPr lang="en-US" dirty="0" err="1" smtClean="0"/>
              <a:t>Caffe</a:t>
            </a:r>
            <a:r>
              <a:rPr lang="en-US" dirty="0" smtClean="0"/>
              <a:t> (K80)</a:t>
            </a:r>
          </a:p>
          <a:p>
            <a:endParaRPr lang="en-US" dirty="0" smtClean="0"/>
          </a:p>
          <a:p>
            <a:r>
              <a:rPr lang="en-US" dirty="0" smtClean="0"/>
              <a:t>How do you pronounce </a:t>
            </a:r>
            <a:r>
              <a:rPr lang="en-US" dirty="0" err="1" smtClean="0"/>
              <a:t>BigDL</a:t>
            </a:r>
            <a:r>
              <a:rPr lang="en-US" dirty="0" smtClean="0"/>
              <a:t>?</a:t>
            </a:r>
          </a:p>
          <a:p>
            <a:r>
              <a:rPr lang="en-US" dirty="0" smtClean="0"/>
              <a:t>“Big deal” </a:t>
            </a:r>
            <a:r>
              <a:rPr lang="en-US" dirty="0" smtClean="0">
                <a:latin typeface="Wingdings"/>
                <a:ea typeface="Wingdings"/>
                <a:cs typeface="Wingdings"/>
                <a:sym typeface="Wingdings"/>
              </a:rPr>
              <a:t>☺</a:t>
            </a:r>
          </a:p>
          <a:p>
            <a:pPr algn="l" defTabSz="457200" rtl="0" latinLnBrk="0"/>
            <a:endParaRPr lang="en-US" dirty="0" smtClean="0"/>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47</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33851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-us/videos/introduction-to-bigdl-on-apache-spark-part1</a:t>
            </a:r>
          </a:p>
          <a:p>
            <a:endParaRPr lang="en-US" dirty="0" smtClean="0"/>
          </a:p>
          <a:p>
            <a:r>
              <a:rPr lang="en-US" dirty="0" err="1" smtClean="0"/>
              <a:t>BigDL</a:t>
            </a:r>
            <a:r>
              <a:rPr lang="en-US" dirty="0" smtClean="0"/>
              <a:t> is a distributed deep learning library for Apache Spark. It was developed inside Intel and contributed back to the community. </a:t>
            </a:r>
            <a:r>
              <a:rPr lang="en-US" dirty="0" err="1" smtClean="0"/>
              <a:t>BigDL</a:t>
            </a:r>
            <a:r>
              <a:rPr lang="en-US" dirty="0" smtClean="0"/>
              <a:t> was open sourced in Dec 2016. With </a:t>
            </a:r>
            <a:r>
              <a:rPr lang="en-US" dirty="0" err="1" smtClean="0"/>
              <a:t>BigDL</a:t>
            </a:r>
            <a:r>
              <a:rPr lang="en-US" dirty="0" smtClean="0"/>
              <a:t>, users can write their deep learning applications as standard Spark programs, which can directly run on top of existing Spark or Hadoop clusters.</a:t>
            </a:r>
          </a:p>
          <a:p>
            <a:pPr defTabSz="914400"/>
            <a:r>
              <a:rPr lang="en-US" dirty="0" smtClean="0"/>
              <a:t>As the leading framework for Distributed ML, the addition of deep learning to the super-popular </a:t>
            </a:r>
            <a:r>
              <a:rPr lang="en-US" b="1" dirty="0" smtClean="0"/>
              <a:t>Spark framework </a:t>
            </a:r>
            <a:r>
              <a:rPr lang="en-US" dirty="0" smtClean="0"/>
              <a:t>is important, because it allows Spark developers to perform a range of data analysis tasks—including data wrangling, interactive queries, and stream processing—within a single framework. That helps avoid the complexity inherent in using multiple frameworks and libraries. Three important features offered by Big DL are (1) Rich Deep learning support, (2) High Singe Node Xeon Performance and last but least (3) Efficient Scale out leveraging Spark architecture. Lets click down on each of these…</a:t>
            </a:r>
            <a:br>
              <a:rPr lang="en-US" dirty="0" smtClean="0"/>
            </a:br>
            <a:r>
              <a:rPr lang="en-US" b="1" dirty="0" smtClean="0"/>
              <a:t>1.) Rich deep learning support.</a:t>
            </a:r>
            <a:r>
              <a:rPr lang="en-US" dirty="0" smtClean="0"/>
              <a:t> Modeled after </a:t>
            </a:r>
            <a:r>
              <a:rPr lang="en-US" u="sng" dirty="0" smtClean="0">
                <a:solidFill>
                  <a:srgbClr val="0000FF"/>
                </a:solidFill>
                <a:uFill>
                  <a:solidFill>
                    <a:srgbClr val="0000FF"/>
                  </a:solidFill>
                </a:uFill>
                <a:hlinkClick r:id="rId3"/>
              </a:rPr>
              <a:t>Torch</a:t>
            </a:r>
            <a:r>
              <a:rPr lang="en-US" dirty="0" smtClean="0"/>
              <a:t>, </a:t>
            </a:r>
            <a:r>
              <a:rPr lang="en-US" dirty="0" err="1" smtClean="0"/>
              <a:t>BigDL</a:t>
            </a:r>
            <a:r>
              <a:rPr lang="en-US" dirty="0" smtClean="0"/>
              <a:t> provides comprehensive support for deep learning, including numeric computing (via </a:t>
            </a:r>
            <a:r>
              <a:rPr lang="en-US" u="sng" dirty="0" smtClean="0">
                <a:solidFill>
                  <a:srgbClr val="0000FF"/>
                </a:solidFill>
                <a:uFill>
                  <a:solidFill>
                    <a:srgbClr val="0000FF"/>
                  </a:solidFill>
                </a:uFill>
                <a:hlinkClick r:id="rId4"/>
              </a:rPr>
              <a:t>Tensor</a:t>
            </a:r>
            <a:r>
              <a:rPr lang="en-US" dirty="0" smtClean="0"/>
              <a:t>) and high level </a:t>
            </a:r>
            <a:r>
              <a:rPr lang="en-US" u="sng" dirty="0" smtClean="0">
                <a:solidFill>
                  <a:srgbClr val="0000FF"/>
                </a:solidFill>
                <a:uFill>
                  <a:solidFill>
                    <a:srgbClr val="0000FF"/>
                  </a:solidFill>
                </a:uFill>
                <a:hlinkClick r:id="rId5"/>
              </a:rPr>
              <a:t>neural networks</a:t>
            </a:r>
            <a:r>
              <a:rPr lang="en-US" dirty="0" smtClean="0"/>
              <a:t>; in addition, users can load pre-trained </a:t>
            </a:r>
            <a:r>
              <a:rPr lang="en-US" u="sng" dirty="0" smtClean="0">
                <a:solidFill>
                  <a:srgbClr val="0000FF"/>
                </a:solidFill>
                <a:uFill>
                  <a:solidFill>
                    <a:srgbClr val="0000FF"/>
                  </a:solidFill>
                </a:uFill>
                <a:hlinkClick r:id="rId6"/>
              </a:rPr>
              <a:t>Caffe</a:t>
            </a:r>
            <a:r>
              <a:rPr lang="en-US" dirty="0" smtClean="0"/>
              <a:t> or </a:t>
            </a:r>
            <a:r>
              <a:rPr lang="en-US" u="sng" dirty="0" smtClean="0">
                <a:solidFill>
                  <a:srgbClr val="0000FF"/>
                </a:solidFill>
                <a:uFill>
                  <a:solidFill>
                    <a:srgbClr val="0000FF"/>
                  </a:solidFill>
                </a:uFill>
                <a:hlinkClick r:id="rId3"/>
              </a:rPr>
              <a:t>Torch</a:t>
            </a:r>
            <a:r>
              <a:rPr lang="en-US" dirty="0" smtClean="0"/>
              <a:t> models into Spark programs using </a:t>
            </a:r>
            <a:r>
              <a:rPr lang="en-US" dirty="0" err="1" smtClean="0"/>
              <a:t>BigDL</a:t>
            </a:r>
            <a:r>
              <a:rPr lang="en-US" dirty="0" smtClean="0"/>
              <a:t>. 2.)</a:t>
            </a:r>
            <a:r>
              <a:rPr lang="en-US" b="1" dirty="0" smtClean="0"/>
              <a:t>High Single Node Xeon Performance.</a:t>
            </a:r>
            <a:r>
              <a:rPr lang="en-US" dirty="0" smtClean="0"/>
              <a:t> To achieve high performance, </a:t>
            </a:r>
            <a:r>
              <a:rPr lang="en-US" dirty="0" err="1" smtClean="0"/>
              <a:t>BigDL</a:t>
            </a:r>
            <a:r>
              <a:rPr lang="en-US" dirty="0" smtClean="0"/>
              <a:t> uses </a:t>
            </a:r>
            <a:r>
              <a:rPr lang="en-US" u="sng" dirty="0" smtClean="0">
                <a:solidFill>
                  <a:srgbClr val="0000FF"/>
                </a:solidFill>
                <a:uFill>
                  <a:solidFill>
                    <a:srgbClr val="0000FF"/>
                  </a:solidFill>
                </a:uFill>
                <a:hlinkClick r:id="rId7"/>
              </a:rPr>
              <a:t>Intel MKL</a:t>
            </a:r>
            <a:r>
              <a:rPr lang="en-US" dirty="0" smtClean="0"/>
              <a:t> and multi-threaded programming in each Spark task. Consequently, it is orders of magnitude faster than out-of-box open source </a:t>
            </a:r>
            <a:r>
              <a:rPr lang="en-US" u="sng" dirty="0" smtClean="0">
                <a:solidFill>
                  <a:srgbClr val="0000FF"/>
                </a:solidFill>
                <a:uFill>
                  <a:solidFill>
                    <a:srgbClr val="0000FF"/>
                  </a:solidFill>
                </a:uFill>
                <a:hlinkClick r:id="rId6"/>
              </a:rPr>
              <a:t>Caffe</a:t>
            </a:r>
            <a:r>
              <a:rPr lang="en-US" dirty="0" smtClean="0"/>
              <a:t>, </a:t>
            </a:r>
            <a:r>
              <a:rPr lang="en-US" u="sng" dirty="0" smtClean="0">
                <a:solidFill>
                  <a:srgbClr val="0000FF"/>
                </a:solidFill>
                <a:uFill>
                  <a:solidFill>
                    <a:srgbClr val="0000FF"/>
                  </a:solidFill>
                </a:uFill>
                <a:hlinkClick r:id="rId3"/>
              </a:rPr>
              <a:t>Torch</a:t>
            </a:r>
            <a:r>
              <a:rPr lang="en-US" dirty="0" smtClean="0"/>
              <a:t> or </a:t>
            </a:r>
            <a:r>
              <a:rPr lang="en-US" u="sng" dirty="0" smtClean="0">
                <a:solidFill>
                  <a:srgbClr val="0000FF"/>
                </a:solidFill>
                <a:uFill>
                  <a:solidFill>
                    <a:srgbClr val="0000FF"/>
                  </a:solidFill>
                </a:uFill>
                <a:hlinkClick r:id="rId8"/>
              </a:rPr>
              <a:t>TensorFlow™</a:t>
            </a:r>
            <a:r>
              <a:rPr lang="en-US" dirty="0" smtClean="0"/>
              <a:t> on a single-node Xeon. 3.) </a:t>
            </a:r>
            <a:r>
              <a:rPr lang="en-US" b="1" dirty="0" smtClean="0"/>
              <a:t>Efficient scale-out leveraging Spark architecture.</a:t>
            </a:r>
            <a:r>
              <a:rPr lang="en-US" dirty="0" smtClean="0"/>
              <a:t> </a:t>
            </a:r>
            <a:r>
              <a:rPr lang="en-US" dirty="0" err="1" smtClean="0"/>
              <a:t>BigDL</a:t>
            </a:r>
            <a:r>
              <a:rPr lang="en-US" dirty="0" smtClean="0"/>
              <a:t> can efficiently scale out to perform data analytics at "Big Data scale", by leveraging </a:t>
            </a:r>
            <a:r>
              <a:rPr lang="en-US" u="sng" dirty="0" smtClean="0">
                <a:solidFill>
                  <a:srgbClr val="0000FF"/>
                </a:solidFill>
                <a:uFill>
                  <a:solidFill>
                    <a:srgbClr val="0000FF"/>
                  </a:solidFill>
                </a:uFill>
                <a:hlinkClick r:id="rId9"/>
              </a:rPr>
              <a:t>Apache Spark</a:t>
            </a:r>
            <a:r>
              <a:rPr lang="en-US" dirty="0" smtClean="0"/>
              <a:t> architecture. The typical </a:t>
            </a:r>
            <a:r>
              <a:rPr lang="en-US" dirty="0" err="1" smtClean="0"/>
              <a:t>BigDL</a:t>
            </a:r>
            <a:r>
              <a:rPr lang="en-US" dirty="0" smtClean="0"/>
              <a:t> users  want to (1)Analyze “big data” using deep learning on the same Hadoop/Spark cluster where the data is stored · (2) Add deep learning functionalities (either training or prediction) to your Big Data (Spark) programs and/or workflow. (3) Leverage existing Hadoop/Spark clusters to run your deep learning applications, which can be then dynamically shared with other workloads (e.g., ETL, data warehouse, feature engineering, classical machine learning, graph analytics, etc.</a:t>
            </a:r>
            <a:r>
              <a:rPr lang="en-US" b="1" dirty="0" smtClean="0"/>
              <a:t>). </a:t>
            </a:r>
            <a:r>
              <a:rPr lang="en-US" dirty="0" smtClean="0"/>
              <a:t>With this unified platform, customers can eliminate large volume of unnecessary dataset transfer between separate systems, eliminate separate HW clusters (e.g. CPU and GPU clusters) and move towards a CPU cluster, reduce system complexity and the latency for end-to-end learning. Ultimately, </a:t>
            </a:r>
            <a:r>
              <a:rPr lang="en-US" b="1" dirty="0" smtClean="0"/>
              <a:t>customers can achieve better scale, higher resource utilization, ease of use/development, and better TCO.</a:t>
            </a:r>
          </a:p>
          <a:p>
            <a:pPr defTabSz="914400"/>
            <a:endParaRPr lang="en-US" b="1" dirty="0" smtClean="0"/>
          </a:p>
          <a:p>
            <a:r>
              <a:rPr lang="en-US" dirty="0" smtClean="0"/>
              <a:t>Is there a list of features that </a:t>
            </a:r>
            <a:r>
              <a:rPr lang="en-US" dirty="0" err="1" smtClean="0"/>
              <a:t>BigDL</a:t>
            </a:r>
            <a:r>
              <a:rPr lang="en-US" dirty="0" smtClean="0"/>
              <a:t> has parity with </a:t>
            </a:r>
            <a:r>
              <a:rPr lang="en-US" dirty="0" err="1" smtClean="0"/>
              <a:t>Caffe</a:t>
            </a:r>
            <a:r>
              <a:rPr lang="en-US" dirty="0" smtClean="0"/>
              <a:t> &amp; Torch?</a:t>
            </a:r>
          </a:p>
          <a:p>
            <a:r>
              <a:rPr lang="en-US" dirty="0" smtClean="0"/>
              <a:t>&gt;&gt; Whatever model can be built with </a:t>
            </a:r>
            <a:r>
              <a:rPr lang="en-US" dirty="0" err="1" smtClean="0"/>
              <a:t>Caffe</a:t>
            </a:r>
            <a:r>
              <a:rPr lang="en-US" dirty="0" smtClean="0"/>
              <a:t> or Torch can be built with </a:t>
            </a:r>
            <a:r>
              <a:rPr lang="en-US" dirty="0" err="1" smtClean="0"/>
              <a:t>BigDL</a:t>
            </a:r>
            <a:r>
              <a:rPr lang="en-US" dirty="0" smtClean="0"/>
              <a:t> and scaled out to clusters.</a:t>
            </a:r>
          </a:p>
          <a:p>
            <a:endParaRPr lang="en-US" dirty="0" smtClean="0"/>
          </a:p>
          <a:p>
            <a:r>
              <a:rPr lang="en-US" dirty="0" smtClean="0"/>
              <a:t>Can you run </a:t>
            </a:r>
            <a:r>
              <a:rPr lang="en-US" dirty="0" err="1" smtClean="0"/>
              <a:t>Caffe</a:t>
            </a:r>
            <a:r>
              <a:rPr lang="en-US" dirty="0" smtClean="0"/>
              <a:t> or Torch trained models out of the box?</a:t>
            </a:r>
          </a:p>
          <a:p>
            <a:r>
              <a:rPr lang="en-US" dirty="0" smtClean="0"/>
              <a:t>&gt;&gt; You can write a Spark program using </a:t>
            </a:r>
            <a:r>
              <a:rPr lang="en-US" dirty="0" err="1" smtClean="0"/>
              <a:t>BigDL</a:t>
            </a:r>
            <a:r>
              <a:rPr lang="en-US" dirty="0" smtClean="0"/>
              <a:t> API to load </a:t>
            </a:r>
            <a:r>
              <a:rPr lang="en-US" dirty="0" err="1" smtClean="0"/>
              <a:t>Caffe</a:t>
            </a:r>
            <a:r>
              <a:rPr lang="en-US" dirty="0" smtClean="0"/>
              <a:t> or Torch trained models </a:t>
            </a:r>
          </a:p>
          <a:p>
            <a:endParaRPr lang="en-US" dirty="0" smtClean="0"/>
          </a:p>
          <a:p>
            <a:r>
              <a:rPr lang="en-US" dirty="0" err="1" smtClean="0"/>
              <a:t>Caffe</a:t>
            </a:r>
            <a:r>
              <a:rPr lang="en-US" dirty="0" smtClean="0"/>
              <a:t> and Torch are declining in popularity, while </a:t>
            </a:r>
            <a:r>
              <a:rPr lang="en-US" dirty="0" err="1" smtClean="0"/>
              <a:t>TensorFlow</a:t>
            </a:r>
            <a:r>
              <a:rPr lang="en-US" dirty="0" smtClean="0"/>
              <a:t>™ and </a:t>
            </a:r>
            <a:r>
              <a:rPr lang="en-US" dirty="0" err="1" smtClean="0"/>
              <a:t>MXnet</a:t>
            </a:r>
            <a:r>
              <a:rPr lang="en-US" dirty="0" smtClean="0"/>
              <a:t> are growing rapidly, so what is the </a:t>
            </a:r>
            <a:r>
              <a:rPr lang="en-US" dirty="0" err="1" smtClean="0"/>
              <a:t>BigDL</a:t>
            </a:r>
            <a:r>
              <a:rPr lang="en-US" dirty="0" smtClean="0"/>
              <a:t> feature roadmap going forward relative to those two leaders?</a:t>
            </a:r>
          </a:p>
          <a:p>
            <a:r>
              <a:rPr lang="en-US" dirty="0" smtClean="0"/>
              <a:t>&gt;&gt; At a high level, any algorithm you can build in one framework can be built with </a:t>
            </a:r>
            <a:r>
              <a:rPr lang="en-US" dirty="0" err="1" smtClean="0"/>
              <a:t>BigDL</a:t>
            </a:r>
            <a:r>
              <a:rPr lang="en-US" dirty="0" smtClean="0"/>
              <a:t>, from that standpoint we have functional parity with most DL frameworks; </a:t>
            </a:r>
          </a:p>
          <a:p>
            <a:endParaRPr lang="en-US" dirty="0" smtClean="0"/>
          </a:p>
          <a:p>
            <a:r>
              <a:rPr lang="en-US" dirty="0" smtClean="0"/>
              <a:t>Since </a:t>
            </a:r>
            <a:r>
              <a:rPr lang="en-US" dirty="0" err="1" smtClean="0"/>
              <a:t>TensorFlow</a:t>
            </a:r>
            <a:r>
              <a:rPr lang="en-US" dirty="0" smtClean="0"/>
              <a:t>™ now has Spark support, why should a new user choose </a:t>
            </a:r>
            <a:r>
              <a:rPr lang="en-US" dirty="0" err="1" smtClean="0"/>
              <a:t>BigDL</a:t>
            </a:r>
            <a:r>
              <a:rPr lang="en-US" dirty="0" smtClean="0"/>
              <a:t> instead?</a:t>
            </a:r>
          </a:p>
          <a:p>
            <a:r>
              <a:rPr lang="en-US" dirty="0" smtClean="0"/>
              <a:t>&gt;&gt; If you are referring </a:t>
            </a:r>
            <a:r>
              <a:rPr lang="en-US" dirty="0" err="1" smtClean="0"/>
              <a:t>toTensorframes</a:t>
            </a:r>
            <a:r>
              <a:rPr lang="en-US" dirty="0" smtClean="0"/>
              <a:t>, you cannot do distributed training on </a:t>
            </a:r>
            <a:r>
              <a:rPr lang="en-US" dirty="0" err="1" smtClean="0"/>
              <a:t>tensorframes</a:t>
            </a:r>
            <a:r>
              <a:rPr lang="en-US" dirty="0" smtClean="0"/>
              <a:t>.. If referring to  </a:t>
            </a:r>
            <a:r>
              <a:rPr lang="en-US" dirty="0" err="1" smtClean="0"/>
              <a:t>TensorFlow</a:t>
            </a:r>
            <a:r>
              <a:rPr lang="en-US" dirty="0" smtClean="0"/>
              <a:t>™ on Spark, it is important to remember that it is a Coarse grained integration @ job level and HDFS file level and cannot do seamless integration of big data analytics pipeline. Also, the </a:t>
            </a:r>
            <a:r>
              <a:rPr lang="en-US" dirty="0" err="1" smtClean="0"/>
              <a:t>OpenMP</a:t>
            </a:r>
            <a:r>
              <a:rPr lang="en-US" dirty="0" smtClean="0"/>
              <a:t> native optimizations in the popular DL frameworks like </a:t>
            </a:r>
            <a:r>
              <a:rPr lang="en-US" dirty="0" err="1" smtClean="0"/>
              <a:t>Caffe</a:t>
            </a:r>
            <a:r>
              <a:rPr lang="en-US" dirty="0" smtClean="0"/>
              <a:t> &amp; </a:t>
            </a:r>
            <a:r>
              <a:rPr lang="en-US" dirty="0" err="1" smtClean="0"/>
              <a:t>TensorFlow</a:t>
            </a:r>
            <a:r>
              <a:rPr lang="en-US" dirty="0" smtClean="0"/>
              <a:t>™ are in conflict with Java threading model used in Spark which results in lower performance than </a:t>
            </a:r>
            <a:r>
              <a:rPr lang="en-US" dirty="0" err="1" smtClean="0"/>
              <a:t>BigDL</a:t>
            </a:r>
            <a:r>
              <a:rPr lang="en-US" dirty="0" smtClean="0"/>
              <a:t>.</a:t>
            </a:r>
          </a:p>
          <a:p>
            <a:endParaRPr lang="en-US" dirty="0" smtClean="0"/>
          </a:p>
          <a:p>
            <a:endParaRPr lang="en-US" dirty="0" smtClean="0"/>
          </a:p>
          <a:p>
            <a:r>
              <a:rPr lang="en-US" dirty="0" smtClean="0"/>
              <a:t>How does </a:t>
            </a:r>
            <a:r>
              <a:rPr lang="en-US" dirty="0" err="1" smtClean="0"/>
              <a:t>BigDL’s</a:t>
            </a:r>
            <a:r>
              <a:rPr lang="en-US" dirty="0" smtClean="0"/>
              <a:t> performance compare to other leading frameworks on common topologies?</a:t>
            </a:r>
          </a:p>
          <a:p>
            <a:r>
              <a:rPr lang="en-US" dirty="0" smtClean="0"/>
              <a:t>&gt;&gt; For IA, single node, we are @ ~80%  of Intel </a:t>
            </a:r>
            <a:r>
              <a:rPr lang="en-US" dirty="0" err="1" smtClean="0"/>
              <a:t>caffe</a:t>
            </a:r>
            <a:r>
              <a:rPr lang="en-US" dirty="0" smtClean="0"/>
              <a:t> for </a:t>
            </a:r>
            <a:r>
              <a:rPr lang="en-US" dirty="0" err="1" smtClean="0"/>
              <a:t>GoogleNet</a:t>
            </a:r>
            <a:r>
              <a:rPr lang="en-US" dirty="0" smtClean="0"/>
              <a:t> v1 and v2; for multi-node (</a:t>
            </a:r>
            <a:r>
              <a:rPr lang="en-US" dirty="0" err="1" smtClean="0"/>
              <a:t>upto</a:t>
            </a:r>
            <a:r>
              <a:rPr lang="en-US" dirty="0" smtClean="0"/>
              <a:t> 16 nodes) we are comparable</a:t>
            </a:r>
          </a:p>
          <a:p>
            <a:r>
              <a:rPr lang="en-US" dirty="0" smtClean="0"/>
              <a:t>&gt;&gt; For GPU, single node Haswell ~ 70-80% of BVLC </a:t>
            </a:r>
            <a:r>
              <a:rPr lang="en-US" dirty="0" err="1" smtClean="0"/>
              <a:t>Caffe</a:t>
            </a:r>
            <a:r>
              <a:rPr lang="en-US" dirty="0" smtClean="0"/>
              <a:t> (K40) and Broadwell is ~70-80% of BVLC </a:t>
            </a:r>
            <a:r>
              <a:rPr lang="en-US" dirty="0" err="1" smtClean="0"/>
              <a:t>Caffe</a:t>
            </a:r>
            <a:r>
              <a:rPr lang="en-US" dirty="0" smtClean="0"/>
              <a:t> (K80)</a:t>
            </a:r>
          </a:p>
          <a:p>
            <a:endParaRPr lang="en-US" dirty="0" smtClean="0"/>
          </a:p>
          <a:p>
            <a:r>
              <a:rPr lang="en-US" dirty="0" smtClean="0"/>
              <a:t>How do you pronounce </a:t>
            </a:r>
            <a:r>
              <a:rPr lang="en-US" dirty="0" err="1" smtClean="0"/>
              <a:t>BigDL</a:t>
            </a:r>
            <a:r>
              <a:rPr lang="en-US" dirty="0" smtClean="0"/>
              <a:t>?</a:t>
            </a:r>
          </a:p>
          <a:p>
            <a:r>
              <a:rPr lang="en-US" dirty="0" smtClean="0"/>
              <a:t>“Big deal” </a:t>
            </a:r>
            <a:r>
              <a:rPr lang="en-US" dirty="0" smtClean="0">
                <a:latin typeface="Wingdings"/>
                <a:ea typeface="Wingdings"/>
                <a:cs typeface="Wingdings"/>
                <a:sym typeface="Wingdings"/>
              </a:rPr>
              <a:t>☺</a:t>
            </a:r>
          </a:p>
          <a:p>
            <a:pPr algn="l" defTabSz="457200" rtl="0" latinLnBrk="0"/>
            <a:endParaRPr lang="en-US" dirty="0" smtClean="0"/>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48</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16348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Shape 765"/>
          <p:cNvSpPr>
            <a:spLocks noGrp="1" noRot="1" noChangeAspect="1"/>
          </p:cNvSpPr>
          <p:nvPr>
            <p:ph type="sldImg"/>
          </p:nvPr>
        </p:nvSpPr>
        <p:spPr>
          <a:xfrm>
            <a:off x="381000" y="685800"/>
            <a:ext cx="6096000" cy="3429000"/>
          </a:xfrm>
          <a:prstGeom prst="rect">
            <a:avLst/>
          </a:prstGeom>
        </p:spPr>
        <p:txBody>
          <a:bodyPr/>
          <a:lstStyle/>
          <a:p>
            <a:endParaRPr/>
          </a:p>
        </p:txBody>
      </p:sp>
      <p:sp>
        <p:nvSpPr>
          <p:cNvPr id="766" name="Shape 766"/>
          <p:cNvSpPr>
            <a:spLocks noGrp="1"/>
          </p:cNvSpPr>
          <p:nvPr>
            <p:ph type="body" sz="quarter" idx="1"/>
          </p:nvPr>
        </p:nvSpPr>
        <p:spPr>
          <a:prstGeom prst="rect">
            <a:avLst/>
          </a:prstGeom>
        </p:spPr>
        <p:txBody>
          <a:bodyPr/>
          <a:lstStyle/>
          <a:p>
            <a:pPr marL="0" marR="0" indent="0" defTabSz="457200" eaLnBrk="1" fontAlgn="auto" latinLnBrk="0" hangingPunct="1">
              <a:lnSpc>
                <a:spcPct val="100000"/>
              </a:lnSpc>
              <a:spcBef>
                <a:spcPts val="0"/>
              </a:spcBef>
              <a:spcAft>
                <a:spcPts val="0"/>
              </a:spcAft>
              <a:buClrTx/>
              <a:buSzTx/>
              <a:buFontTx/>
              <a:buNone/>
              <a:tabLst/>
              <a:defRPr/>
            </a:pPr>
            <a:r>
              <a:rPr lang="en-US" sz="1200" dirty="0" smtClean="0"/>
              <a:t>https://</a:t>
            </a:r>
            <a:r>
              <a:rPr lang="en-US" sz="1200" dirty="0" err="1" smtClean="0"/>
              <a:t>software.intel.com</a:t>
            </a:r>
            <a:r>
              <a:rPr lang="en-US" sz="1200" dirty="0" smtClean="0"/>
              <a:t>/</a:t>
            </a:r>
            <a:r>
              <a:rPr lang="en-US" sz="1200" dirty="0" err="1" smtClean="0"/>
              <a:t>en</a:t>
            </a:r>
            <a:r>
              <a:rPr lang="en-US" sz="1200" dirty="0" smtClean="0"/>
              <a:t>-us/videos/introduction-to-bigdl-on-apache-spark-part1</a:t>
            </a:r>
          </a:p>
          <a:p>
            <a:endParaRPr lang="en-US" baseline="0" dirty="0" smtClean="0"/>
          </a:p>
        </p:txBody>
      </p:sp>
    </p:spTree>
    <p:extLst>
      <p:ext uri="{BB962C8B-B14F-4D97-AF65-F5344CB8AC3E}">
        <p14:creationId xmlns:p14="http://schemas.microsoft.com/office/powerpoint/2010/main" val="1564171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Frameworks good for certain types of things. CV, NLP hot areas.</a:t>
            </a:r>
          </a:p>
          <a:p>
            <a:endParaRPr lang="en-US" dirty="0" smtClean="0"/>
          </a:p>
          <a:p>
            <a:r>
              <a:rPr lang="en-US" dirty="0" smtClean="0"/>
              <a:t>As the field advances and grow, new application areas, needs arise. Not all frameworks work in end to end system - hardware to framework optimized.</a:t>
            </a:r>
          </a:p>
          <a:p>
            <a:endParaRPr lang="en-US" dirty="0" smtClean="0"/>
          </a:p>
          <a:p>
            <a:r>
              <a:rPr lang="en-US" dirty="0" smtClean="0"/>
              <a:t>Connector between hardware and framework. Allows you to create frameworks and still be optimized on hardware itself. </a:t>
            </a:r>
          </a:p>
          <a:p>
            <a:endParaRPr lang="en-US" dirty="0" smtClean="0"/>
          </a:p>
          <a:p>
            <a:r>
              <a:rPr lang="en-US" dirty="0" smtClean="0"/>
              <a:t>New frameworks, existing frameworks aren’t connected. You want to create your own-&gt; you can connect it. Posing that problem. Specific use case you wanted to create a framework for. </a:t>
            </a:r>
          </a:p>
          <a:p>
            <a:endParaRPr lang="en-US" dirty="0" smtClean="0"/>
          </a:p>
          <a:p>
            <a:r>
              <a:rPr lang="en-US" dirty="0" smtClean="0"/>
              <a:t>At Intel, we need to support many deep learning frameworks and we need to allow users to run on multiple hardware targets and use distributed training strategies to enable the large models of the future.  Enter the Intel® </a:t>
            </a:r>
            <a:r>
              <a:rPr lang="en-US" dirty="0" err="1" smtClean="0"/>
              <a:t>Nervana</a:t>
            </a:r>
            <a:r>
              <a:rPr lang="en-US" dirty="0" smtClean="0"/>
              <a:t>™ Graph:</a:t>
            </a:r>
          </a:p>
          <a:p>
            <a:endParaRPr lang="en-US" dirty="0" smtClean="0"/>
          </a:p>
          <a:p>
            <a:r>
              <a:rPr lang="en-US" dirty="0" smtClean="0"/>
              <a:t>What </a:t>
            </a:r>
            <a:r>
              <a:rPr lang="en-US" dirty="0" err="1" smtClean="0"/>
              <a:t>Nervana</a:t>
            </a:r>
            <a:r>
              <a:rPr lang="en-US" dirty="0" smtClean="0"/>
              <a:t> Graph </a:t>
            </a:r>
            <a:r>
              <a:rPr lang="en-US" b="1" u="sng" dirty="0" smtClean="0"/>
              <a:t>Does</a:t>
            </a:r>
            <a:r>
              <a:rPr lang="en-US" dirty="0" smtClean="0"/>
              <a:t>:</a:t>
            </a:r>
          </a:p>
          <a:p>
            <a:pPr marL="285750" indent="-285750">
              <a:buSzPct val="100000"/>
              <a:buFont typeface="Arial"/>
              <a:buChar char="•"/>
            </a:pPr>
            <a:r>
              <a:rPr lang="en-US" dirty="0" smtClean="0"/>
              <a:t>Takes the computational graph from each framework and creates an intermediate representation, which is executed by calling the math accelerator software libraries of each Intel hardware</a:t>
            </a:r>
          </a:p>
          <a:p>
            <a:pPr marL="53975" indent="-285750">
              <a:buSzPct val="100000"/>
              <a:buFont typeface="Arial"/>
              <a:buChar char="•"/>
            </a:pPr>
            <a:r>
              <a:rPr lang="en-US" dirty="0" smtClean="0"/>
              <a:t>Reduces need for framework &amp; model direct optimization for each Intel hardware</a:t>
            </a:r>
          </a:p>
          <a:p>
            <a:r>
              <a:rPr lang="en-US" dirty="0" smtClean="0"/>
              <a:t>What </a:t>
            </a:r>
            <a:r>
              <a:rPr lang="en-US" dirty="0" err="1" smtClean="0"/>
              <a:t>Nervana</a:t>
            </a:r>
            <a:r>
              <a:rPr lang="en-US" dirty="0" smtClean="0"/>
              <a:t> Graph </a:t>
            </a:r>
            <a:r>
              <a:rPr lang="en-US" b="1" u="sng" dirty="0" smtClean="0"/>
              <a:t>Does Not</a:t>
            </a:r>
            <a:r>
              <a:rPr lang="en-US" dirty="0" smtClean="0"/>
              <a:t> Do:</a:t>
            </a:r>
          </a:p>
          <a:p>
            <a:pPr marL="285750" indent="-285750">
              <a:buSzPct val="100000"/>
              <a:buFont typeface="Arial"/>
              <a:buChar char="•"/>
            </a:pPr>
            <a:r>
              <a:rPr lang="en-US" dirty="0" smtClean="0"/>
              <a:t>Replace low-level SW &amp; math accelerator libraries (e.g. MKL, MKL DAAL, MKL-DNN, </a:t>
            </a:r>
            <a:r>
              <a:rPr lang="en-US" dirty="0" err="1" smtClean="0"/>
              <a:t>clDNN</a:t>
            </a:r>
            <a:r>
              <a:rPr lang="en-US" dirty="0" smtClean="0"/>
              <a:t>, CUDA, </a:t>
            </a:r>
            <a:r>
              <a:rPr lang="en-US" dirty="0" err="1" smtClean="0"/>
              <a:t>cuDNN</a:t>
            </a:r>
            <a:r>
              <a:rPr lang="en-US" dirty="0" smtClean="0"/>
              <a:t>, </a:t>
            </a:r>
            <a:r>
              <a:rPr lang="en-US" dirty="0" err="1" smtClean="0"/>
              <a:t>etc</a:t>
            </a:r>
            <a:r>
              <a:rPr lang="en-US" dirty="0" smtClean="0"/>
              <a:t>) for each hardware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438206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Allows you to create frameworks and still</a:t>
            </a:r>
          </a:p>
          <a:p>
            <a:endParaRPr lang="en-US" dirty="0" smtClean="0"/>
          </a:p>
          <a:p>
            <a:r>
              <a:rPr lang="en-US" dirty="0" smtClean="0"/>
              <a:t>At Intel, we need to support many deep learning frameworks and we need to allow users to run on multiple hardware targets and use distributed training strategies to enable the large models of the future.  Enter the Intel® </a:t>
            </a:r>
            <a:r>
              <a:rPr lang="en-US" dirty="0" err="1" smtClean="0"/>
              <a:t>Nervana</a:t>
            </a:r>
            <a:r>
              <a:rPr lang="en-US" dirty="0" smtClean="0"/>
              <a:t>™ Graph:</a:t>
            </a:r>
          </a:p>
          <a:p>
            <a:endParaRPr lang="en-US" dirty="0" smtClean="0"/>
          </a:p>
          <a:p>
            <a:r>
              <a:rPr lang="en-US" dirty="0" smtClean="0"/>
              <a:t>What </a:t>
            </a:r>
            <a:r>
              <a:rPr lang="en-US" dirty="0" err="1" smtClean="0"/>
              <a:t>Nervana</a:t>
            </a:r>
            <a:r>
              <a:rPr lang="en-US" dirty="0" smtClean="0"/>
              <a:t> Graph </a:t>
            </a:r>
            <a:r>
              <a:rPr lang="en-US" b="1" u="sng" dirty="0" smtClean="0"/>
              <a:t>Does</a:t>
            </a:r>
            <a:r>
              <a:rPr lang="en-US" dirty="0" smtClean="0"/>
              <a:t>:</a:t>
            </a:r>
          </a:p>
          <a:p>
            <a:pPr marL="285750" indent="-285750">
              <a:buSzPct val="100000"/>
              <a:buFont typeface="Arial"/>
              <a:buChar char="•"/>
            </a:pPr>
            <a:r>
              <a:rPr lang="en-US" dirty="0" smtClean="0"/>
              <a:t>Takes the computational graph from each framework and creates an intermediate representation, which is executed by calling the math accelerator software libraries of each Intel hardware</a:t>
            </a:r>
          </a:p>
          <a:p>
            <a:pPr marL="53975" indent="-285750">
              <a:buSzPct val="100000"/>
              <a:buFont typeface="Arial"/>
              <a:buChar char="•"/>
            </a:pPr>
            <a:r>
              <a:rPr lang="en-US" dirty="0" smtClean="0"/>
              <a:t>Reduces need for framework &amp; model direct optimization for each Intel hardware</a:t>
            </a:r>
          </a:p>
          <a:p>
            <a:r>
              <a:rPr lang="en-US" dirty="0" smtClean="0"/>
              <a:t>What </a:t>
            </a:r>
            <a:r>
              <a:rPr lang="en-US" dirty="0" err="1" smtClean="0"/>
              <a:t>Nervana</a:t>
            </a:r>
            <a:r>
              <a:rPr lang="en-US" dirty="0" smtClean="0"/>
              <a:t> Graph </a:t>
            </a:r>
            <a:r>
              <a:rPr lang="en-US" b="1" u="sng" dirty="0" smtClean="0"/>
              <a:t>Does Not</a:t>
            </a:r>
            <a:r>
              <a:rPr lang="en-US" dirty="0" smtClean="0"/>
              <a:t> Do:</a:t>
            </a:r>
          </a:p>
          <a:p>
            <a:pPr marL="285750" indent="-285750">
              <a:buSzPct val="100000"/>
              <a:buFont typeface="Arial"/>
              <a:buChar char="•"/>
            </a:pPr>
            <a:r>
              <a:rPr lang="en-US" dirty="0" smtClean="0"/>
              <a:t>Replace low-level SW &amp; math accelerator libraries (e.g. MKL, MKL DAAL, MKL-DNN, </a:t>
            </a:r>
            <a:r>
              <a:rPr lang="en-US" dirty="0" err="1" smtClean="0"/>
              <a:t>clDNN</a:t>
            </a:r>
            <a:r>
              <a:rPr lang="en-US" dirty="0" smtClean="0"/>
              <a:t>, CUDA, </a:t>
            </a:r>
            <a:r>
              <a:rPr lang="en-US" dirty="0" err="1" smtClean="0"/>
              <a:t>cuDNN</a:t>
            </a:r>
            <a:r>
              <a:rPr lang="en-US" dirty="0" smtClean="0"/>
              <a:t>, </a:t>
            </a:r>
            <a:r>
              <a:rPr lang="en-US" dirty="0" err="1" smtClean="0"/>
              <a:t>etc</a:t>
            </a:r>
            <a:r>
              <a:rPr lang="en-US" dirty="0" smtClean="0"/>
              <a:t>) for each hardware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52</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434319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 address these challenges, we’ve spent the last 2.5 years building a full stack deep learning platform.</a:t>
            </a:r>
            <a:r>
              <a:rPr lang="en-US" sz="1200" dirty="0" smtClean="0"/>
              <a:t> These tools cover the complete deep learning lifecycle, from data loading all the way to model deployment and inference. The stack includes a </a:t>
            </a:r>
            <a:r>
              <a:rPr lang="en-US" sz="1200" dirty="0" err="1" smtClean="0"/>
              <a:t>Nervana</a:t>
            </a:r>
            <a:r>
              <a:rPr lang="en-US" sz="1200" dirty="0" smtClean="0"/>
              <a:t> ASIC for neural network acceleration; neon, our deep learning framework. All of this is wrapped in a hosted solution for easy on-boarding and scaling in production.</a:t>
            </a:r>
          </a:p>
          <a:p>
            <a:endParaRPr lang="en-US" sz="1200" dirty="0" smtClean="0"/>
          </a:p>
          <a:p>
            <a:r>
              <a:rPr lang="en-US" dirty="0" smtClean="0"/>
              <a:t>The Intel </a:t>
            </a:r>
            <a:r>
              <a:rPr lang="en-US" dirty="0" err="1" smtClean="0"/>
              <a:t>Nervana</a:t>
            </a:r>
            <a:r>
              <a:rPr lang="en-US" dirty="0" smtClean="0"/>
              <a:t> Deep Learning Platform offers organizations the most comprehensive way to build AI applications that can scale across the enterprise. Start by using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53</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2085348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Allows you to create frameworks and still</a:t>
            </a:r>
          </a:p>
          <a:p>
            <a:endParaRPr lang="en-US" dirty="0" smtClean="0"/>
          </a:p>
          <a:p>
            <a:r>
              <a:rPr lang="en-US" dirty="0" smtClean="0"/>
              <a:t>At Intel, we need to support many deep learning frameworks and we need to allow users to run on multiple hardware targets and use distributed training strategies to enable the large models of the future.  Enter the Intel® </a:t>
            </a:r>
            <a:r>
              <a:rPr lang="en-US" dirty="0" err="1" smtClean="0"/>
              <a:t>Nervana</a:t>
            </a:r>
            <a:r>
              <a:rPr lang="en-US" dirty="0" smtClean="0"/>
              <a:t>™ Graph:</a:t>
            </a:r>
          </a:p>
          <a:p>
            <a:endParaRPr lang="en-US" dirty="0" smtClean="0"/>
          </a:p>
          <a:p>
            <a:r>
              <a:rPr lang="en-US" dirty="0" smtClean="0"/>
              <a:t>What </a:t>
            </a:r>
            <a:r>
              <a:rPr lang="en-US" dirty="0" err="1" smtClean="0"/>
              <a:t>Nervana</a:t>
            </a:r>
            <a:r>
              <a:rPr lang="en-US" dirty="0" smtClean="0"/>
              <a:t> Graph </a:t>
            </a:r>
            <a:r>
              <a:rPr lang="en-US" b="1" u="sng" dirty="0" smtClean="0"/>
              <a:t>Does</a:t>
            </a:r>
            <a:r>
              <a:rPr lang="en-US" dirty="0" smtClean="0"/>
              <a:t>:</a:t>
            </a:r>
          </a:p>
          <a:p>
            <a:pPr marL="285750" indent="-285750">
              <a:buSzPct val="100000"/>
              <a:buFont typeface="Arial"/>
              <a:buChar char="•"/>
            </a:pPr>
            <a:r>
              <a:rPr lang="en-US" dirty="0" smtClean="0"/>
              <a:t>Takes the computational graph from each framework and creates an intermediate representation, which is executed by calling the math accelerator software libraries of each Intel hardware</a:t>
            </a:r>
          </a:p>
          <a:p>
            <a:pPr marL="53975" indent="-285750">
              <a:buSzPct val="100000"/>
              <a:buFont typeface="Arial"/>
              <a:buChar char="•"/>
            </a:pPr>
            <a:r>
              <a:rPr lang="en-US" dirty="0" smtClean="0"/>
              <a:t>Reduces need for framework &amp; model direct optimization for each Intel hardware</a:t>
            </a:r>
          </a:p>
          <a:p>
            <a:r>
              <a:rPr lang="en-US" dirty="0" smtClean="0"/>
              <a:t>What </a:t>
            </a:r>
            <a:r>
              <a:rPr lang="en-US" dirty="0" err="1" smtClean="0"/>
              <a:t>Nervana</a:t>
            </a:r>
            <a:r>
              <a:rPr lang="en-US" dirty="0" smtClean="0"/>
              <a:t> Graph </a:t>
            </a:r>
            <a:r>
              <a:rPr lang="en-US" b="1" u="sng" dirty="0" smtClean="0"/>
              <a:t>Does Not</a:t>
            </a:r>
            <a:r>
              <a:rPr lang="en-US" dirty="0" smtClean="0"/>
              <a:t> Do:</a:t>
            </a:r>
          </a:p>
          <a:p>
            <a:pPr marL="285750" indent="-285750">
              <a:buSzPct val="100000"/>
              <a:buFont typeface="Arial"/>
              <a:buChar char="•"/>
            </a:pPr>
            <a:r>
              <a:rPr lang="en-US" dirty="0" smtClean="0"/>
              <a:t>Replace low-level SW &amp; math accelerator libraries (e.g. MKL, MKL DAAL, MKL-DNN, </a:t>
            </a:r>
            <a:r>
              <a:rPr lang="en-US" dirty="0" err="1" smtClean="0"/>
              <a:t>clDNN</a:t>
            </a:r>
            <a:r>
              <a:rPr lang="en-US" dirty="0" smtClean="0"/>
              <a:t>, CUDA, </a:t>
            </a:r>
            <a:r>
              <a:rPr lang="en-US" dirty="0" err="1" smtClean="0"/>
              <a:t>cuDNN</a:t>
            </a:r>
            <a:r>
              <a:rPr lang="en-US" dirty="0" smtClean="0"/>
              <a:t>, </a:t>
            </a:r>
            <a:r>
              <a:rPr lang="en-US" dirty="0" err="1" smtClean="0"/>
              <a:t>etc</a:t>
            </a:r>
            <a:r>
              <a:rPr lang="en-US" dirty="0" smtClean="0"/>
              <a:t>) for each hardware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356594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Intel has been optimizing the popular AI frameworks for Intel Architecture and seeing dramatic speedup. This enables customers to select their favorite framework. We will enable more frameworks in the future with Intel </a:t>
            </a:r>
            <a:r>
              <a:rPr lang="en-US" dirty="0" err="1" smtClean="0"/>
              <a:t>Nervana</a:t>
            </a:r>
            <a:r>
              <a:rPr lang="en-US" dirty="0" smtClean="0"/>
              <a:t> Graph.  Each of these frameworks have a varying degree of optimizations, so take a look at the roadmap for more details.  Neon is Intel’s innovation framework that we will continue to support the state-of-the-art models.  </a:t>
            </a:r>
          </a:p>
          <a:p>
            <a:pPr marL="0" marR="0" indent="0" defTabSz="45720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-academy/tools/</a:t>
            </a:r>
            <a:r>
              <a:rPr lang="en-US" dirty="0" err="1" smtClean="0"/>
              <a:t>devcloud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890455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-academy/students/kits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58</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392605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spcBef>
                <a:spcPts val="0"/>
              </a:spcBef>
              <a:spcAft>
                <a:spcPts val="0"/>
              </a:spcAft>
            </a:pPr>
            <a:r>
              <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Image: https://blogs.intel.com/iot/2016/04/21/intel-iot-gears-up-for-hannover-messe-with-intelligent-industrial-solutions/</a:t>
            </a:r>
          </a:p>
          <a:p>
            <a:pPr marL="0" marR="0">
              <a:spcBef>
                <a:spcPts val="0"/>
              </a:spcBef>
              <a:spcAft>
                <a:spcPts val="0"/>
              </a:spcAft>
            </a:pPr>
            <a:endPar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endParaRPr>
          </a:p>
          <a:p>
            <a:pPr marL="0" marR="0">
              <a:spcBef>
                <a:spcPts val="0"/>
              </a:spcBef>
              <a:spcAft>
                <a:spcPts val="0"/>
              </a:spcAft>
            </a:pPr>
            <a:r>
              <a:rPr lang="en-US" sz="1200" u="sng" dirty="0" smtClean="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http://www.cisco.com/c/en/us/solutions/service-provider/vni-network-traffic-forecast/infographic.html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https://</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datafloq.com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/read/self-driving-cars-create-2-petabytes-data-annually/172</a:t>
            </a: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http://</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www.cisco.com</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/c/</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en</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/us/solutions/collateral/service-provider/global-cloud-index-</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gci</a:t>
            </a:r>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a:t>
            </a:r>
            <a:r>
              <a:rPr lang="en-US" sz="1200" dirty="0" err="1" smtClean="0">
                <a:effectLst/>
                <a:latin typeface="Calibri" panose="020F0502020204030204" pitchFamily="34" charset="0"/>
                <a:ea typeface="Calibri" panose="020F0502020204030204" pitchFamily="34" charset="0"/>
                <a:cs typeface="Times New Roman" panose="02020603050405020304" pitchFamily="18" charset="0"/>
              </a:rPr>
              <a:t>Cloud_Index_White_Paper.html</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553353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Intel has been optimizing the popular AI frameworks for Intel Architecture and seeing dramatic speedup. This enables customers to select their favorite framework. We will enable more frameworks in the future with Intel </a:t>
            </a:r>
            <a:r>
              <a:rPr lang="en-US" dirty="0" err="1" smtClean="0"/>
              <a:t>Nervana</a:t>
            </a:r>
            <a:r>
              <a:rPr lang="en-US" dirty="0" smtClean="0"/>
              <a:t> Graph.  Each of these frameworks have a varying degree of optimizations, so take a look at the roadmap for more details.  Neon is Intel’s innovation framework that we will continue to support the state-of-the-art models.  </a:t>
            </a:r>
          </a:p>
          <a:p>
            <a:pPr marL="0" marR="0" indent="0" defTabSz="45720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software.intel.com</a:t>
            </a:r>
            <a:r>
              <a:rPr lang="en-US" dirty="0" smtClean="0"/>
              <a:t>/</a:t>
            </a:r>
            <a:r>
              <a:rPr lang="en-US" dirty="0" err="1" smtClean="0"/>
              <a:t>en</a:t>
            </a:r>
            <a:r>
              <a:rPr lang="en-US" dirty="0" smtClean="0"/>
              <a:t>-us/</a:t>
            </a:r>
            <a:r>
              <a:rPr lang="en-US" dirty="0" err="1" smtClean="0"/>
              <a:t>ai</a:t>
            </a:r>
            <a:r>
              <a:rPr lang="en-US" dirty="0" smtClean="0"/>
              <a:t>-academy/tools/</a:t>
            </a:r>
            <a:r>
              <a:rPr lang="en-US" dirty="0" err="1" smtClean="0"/>
              <a:t>devcloud</a:t>
            </a:r>
            <a:endParaRPr lang="en-US"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61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64441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1583003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5364438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FFEF063-2C9A-46E2-B471-A937FBB8996D}"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86730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B2213D-DBC1-4899-9A1D-663D840397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4348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3DC9848-289D-4D7D-A628-D24CAC3CB6D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1186392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defRPr>
                <a:solidFill>
                  <a:srgbClr val="000000"/>
                </a:solidFill>
                <a:uFillTx/>
              </a:defRPr>
            </a:pPr>
            <a:endParaRPr lang="en-US" dirty="0">
              <a:solidFill>
                <a:srgbClr val="0000FF"/>
              </a:solidFill>
              <a:uFill>
                <a:solidFill>
                  <a:srgbClr val="0000FF"/>
                </a:solidFill>
              </a:uFill>
              <a:hlinkClick r:id="rId3"/>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73</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540686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r>
              <a:rPr lang="en-US" dirty="0" smtClean="0"/>
              <a:t>https://</a:t>
            </a:r>
            <a:r>
              <a:rPr lang="en-US" dirty="0" err="1" smtClean="0"/>
              <a:t>software.intel.com</a:t>
            </a:r>
            <a:r>
              <a:rPr lang="en-US" dirty="0" smtClean="0"/>
              <a:t>/</a:t>
            </a:r>
            <a:r>
              <a:rPr lang="en-US" dirty="0" err="1" smtClean="0"/>
              <a:t>en</a:t>
            </a:r>
            <a:r>
              <a:rPr lang="en-US" dirty="0" smtClean="0"/>
              <a:t>-us/distribution-for-python/features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74</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6529834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To address the compute and labor-intensive challenges of the deep learning innovation cycle, we’ve spent the last 2.5 years building a full stack deep learning platform.</a:t>
            </a:r>
            <a:r>
              <a:rPr lang="en-US" sz="900" dirty="0" smtClean="0"/>
              <a:t> These tools cover the complete deep learning lifecycle, from data loading all the way to model deployment and inference. The stack includes a </a:t>
            </a:r>
            <a:r>
              <a:rPr lang="en-US" sz="900" dirty="0" err="1" smtClean="0"/>
              <a:t>Nervana</a:t>
            </a:r>
            <a:r>
              <a:rPr lang="en-US" sz="900" dirty="0" smtClean="0"/>
              <a:t> ASIC for neural network acceleration; neon, our deep learning framework. All of this is wrapped in a hosted solution for easy on-boarding and scaling in production.  </a:t>
            </a:r>
            <a:r>
              <a:rPr lang="en-US" dirty="0" smtClean="0"/>
              <a:t>The Intel </a:t>
            </a:r>
            <a:r>
              <a:rPr lang="en-US" dirty="0" err="1" smtClean="0"/>
              <a:t>Nervana</a:t>
            </a:r>
            <a:r>
              <a:rPr lang="en-US" dirty="0" smtClean="0"/>
              <a:t> Deep Learning Platform offers organizations the most comprehensive way to build AI applications that can scale across the enterprise.</a:t>
            </a:r>
            <a:br>
              <a:rPr lang="en-US" dirty="0" smtClean="0"/>
            </a:br>
            <a:r>
              <a:rPr lang="en-US" dirty="0" smtClean="0"/>
              <a:t/>
            </a:r>
            <a:br>
              <a:rPr lang="en-US" dirty="0" smtClean="0"/>
            </a:br>
            <a:r>
              <a:rPr lang="en-US" sz="1600" dirty="0" smtClean="0">
                <a:latin typeface="Intel Clear Light"/>
                <a:ea typeface="Intel Clear Light"/>
                <a:cs typeface="Intel Clear Light"/>
                <a:sym typeface="Intel Clear Light"/>
              </a:rPr>
              <a:t>Compress the Development Cycle</a:t>
            </a:r>
          </a:p>
          <a:p>
            <a:pPr>
              <a:lnSpc>
                <a:spcPct val="120000"/>
              </a:lnSpc>
              <a:spcBef>
                <a:spcPts val="500"/>
              </a:spcBef>
              <a:defRPr>
                <a:latin typeface="Intel Clear Light"/>
                <a:ea typeface="Intel Clear Light"/>
                <a:cs typeface="Intel Clear Light"/>
                <a:sym typeface="Intel Clear Light"/>
              </a:defRPr>
            </a:pPr>
            <a:r>
              <a:rPr lang="en-US" dirty="0" smtClean="0"/>
              <a:t>Get results faster and at lower cost with the intuitive, user-friendly Intel® </a:t>
            </a:r>
            <a:r>
              <a:rPr lang="en-US" dirty="0" err="1" smtClean="0"/>
              <a:t>Nervana</a:t>
            </a:r>
            <a:r>
              <a:rPr lang="en-US" dirty="0" smtClean="0"/>
              <a:t>™ Deep Learning Studio software suite that accelerates the complete deep learning lifecycle, including data loading, model selection/building, training and deployment.</a:t>
            </a:r>
            <a:br>
              <a:rPr lang="en-US" dirty="0" smtClean="0"/>
            </a:br>
            <a:endParaRPr lang="en-US" dirty="0" smtClean="0"/>
          </a:p>
          <a:p>
            <a:pPr>
              <a:lnSpc>
                <a:spcPct val="120000"/>
              </a:lnSpc>
              <a:spcBef>
                <a:spcPts val="500"/>
              </a:spcBef>
              <a:defRPr sz="1600">
                <a:latin typeface="Intel Clear Light"/>
                <a:ea typeface="Intel Clear Light"/>
                <a:cs typeface="Intel Clear Light"/>
                <a:sym typeface="Intel Clear Light"/>
              </a:defRPr>
            </a:pPr>
            <a:r>
              <a:rPr lang="en-US" dirty="0" smtClean="0"/>
              <a:t>Pure Acceleration</a:t>
            </a:r>
          </a:p>
          <a:p>
            <a:pPr>
              <a:lnSpc>
                <a:spcPct val="120000"/>
              </a:lnSpc>
              <a:spcBef>
                <a:spcPts val="500"/>
              </a:spcBef>
              <a:defRPr>
                <a:latin typeface="Intel Clear Light"/>
                <a:ea typeface="Intel Clear Light"/>
                <a:cs typeface="Intel Clear Light"/>
                <a:sym typeface="Intel Clear Light"/>
              </a:defRPr>
            </a:pPr>
            <a:r>
              <a:rPr lang="en-US" dirty="0" smtClean="0"/>
              <a:t>Set new world records in training complex neural networks through the tight integration of purpose-built deep learning hardware with your choice of optimized deep learning framework (Neon, Caffe2, </a:t>
            </a:r>
            <a:r>
              <a:rPr lang="en-US" dirty="0" err="1" smtClean="0"/>
              <a:t>TensorFlow</a:t>
            </a:r>
            <a:r>
              <a:rPr lang="en-US" dirty="0" smtClean="0"/>
              <a:t>™, </a:t>
            </a:r>
            <a:r>
              <a:rPr lang="en-US" dirty="0" err="1" smtClean="0"/>
              <a:t>MXnet</a:t>
            </a:r>
            <a:r>
              <a:rPr lang="en-US" dirty="0" smtClean="0"/>
              <a:t>, and more.)</a:t>
            </a:r>
            <a:br>
              <a:rPr lang="en-US" dirty="0" smtClean="0"/>
            </a:br>
            <a:r>
              <a:rPr lang="en-US" dirty="0" smtClean="0"/>
              <a:t/>
            </a:r>
            <a:br>
              <a:rPr lang="en-US" dirty="0" smtClean="0"/>
            </a:br>
            <a:r>
              <a:rPr lang="en-US" sz="1600" dirty="0" smtClean="0"/>
              <a:t>Benefits Beyond the Box</a:t>
            </a:r>
          </a:p>
          <a:p>
            <a:pPr>
              <a:lnSpc>
                <a:spcPct val="120000"/>
              </a:lnSpc>
              <a:spcBef>
                <a:spcPts val="500"/>
              </a:spcBef>
              <a:defRPr>
                <a:latin typeface="Intel Clear Light"/>
                <a:ea typeface="Intel Clear Light"/>
                <a:cs typeface="Intel Clear Light"/>
                <a:sym typeface="Intel Clear Light"/>
              </a:defRPr>
            </a:pPr>
            <a:r>
              <a:rPr lang="en-US" dirty="0" smtClean="0"/>
              <a:t>Benefit from the Intel® </a:t>
            </a:r>
            <a:r>
              <a:rPr lang="en-US" dirty="0" err="1" smtClean="0"/>
              <a:t>Nervana</a:t>
            </a:r>
            <a:r>
              <a:rPr lang="en-US" dirty="0" smtClean="0"/>
              <a:t>™ ecosystem, which includes training, state-of-the-art models, proof-of-concept development, community support, flexible deployment models, and access to the latest technology upgrades in this rapidly changing field.</a:t>
            </a:r>
          </a:p>
          <a:p>
            <a:pPr>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75</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32074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76</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82531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8</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93424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9</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43175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20000"/>
              </a:lnSpc>
              <a:spcBef>
                <a:spcPts val="500"/>
              </a:spcBef>
              <a:defRPr>
                <a:latin typeface="Intel Clear Light"/>
                <a:ea typeface="Intel Clear Light"/>
                <a:cs typeface="Intel Clear Light"/>
                <a:sym typeface="Intel Clear Light"/>
              </a:defRP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10</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175958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defTabSz="457200" rtl="0" latinLnBrk="0"/>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lgn="ctr"/>
            <a:fld id="{D61C8689-8455-3546-ADF9-3B7273760F66}" type="slidenum">
              <a:rPr lang="en-US" sz="900" i="1" smtClean="0">
                <a:solidFill>
                  <a:prstClr val="black"/>
                </a:solidFill>
                <a:latin typeface="Intel Clear Light"/>
                <a:ea typeface="Intel Clear Light"/>
                <a:cs typeface="Intel Clear Light"/>
                <a:sym typeface="Intel Clear Light"/>
              </a:rPr>
              <a:pPr algn="ctr"/>
              <a:t>11</a:t>
            </a:fld>
            <a:endParaRPr lang="en-US" sz="900" i="1" dirty="0">
              <a:solidFill>
                <a:prstClr val="black"/>
              </a:solidFill>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886949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0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11"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1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19"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20"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8"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9"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30"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31"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45"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46"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53"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54"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Bulleted Text">
    <p:spTree>
      <p:nvGrpSpPr>
        <p:cNvPr id="1" name=""/>
        <p:cNvGrpSpPr/>
        <p:nvPr/>
      </p:nvGrpSpPr>
      <p:grpSpPr>
        <a:xfrm>
          <a:off x="0" y="0"/>
          <a:ext cx="0" cy="0"/>
          <a:chOff x="0" y="0"/>
          <a:chExt cx="0" cy="0"/>
        </a:xfrm>
      </p:grpSpPr>
      <p:sp>
        <p:nvSpPr>
          <p:cNvPr id="173" name="Rectangle 8"/>
          <p:cNvSpPr/>
          <p:nvPr/>
        </p:nvSpPr>
        <p:spPr>
          <a:xfrm>
            <a:off x="-1588" y="4759452"/>
            <a:ext cx="9144001" cy="384051"/>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a:solidFill>
                  <a:srgbClr val="FFFFFF"/>
                </a:solidFill>
              </a:defRPr>
            </a:pPr>
            <a:endParaRPr/>
          </a:p>
        </p:txBody>
      </p:sp>
      <p:pic>
        <p:nvPicPr>
          <p:cNvPr id="174" name="Picture 2" descr="Picture 2"/>
          <p:cNvPicPr>
            <a:picLocks noChangeAspect="1"/>
          </p:cNvPicPr>
          <p:nvPr/>
        </p:nvPicPr>
        <p:blipFill>
          <a:blip r:embed="rId2">
            <a:extLst/>
          </a:blip>
          <a:stretch>
            <a:fillRect/>
          </a:stretch>
        </p:blipFill>
        <p:spPr>
          <a:xfrm>
            <a:off x="8239914" y="4830588"/>
            <a:ext cx="364339" cy="240134"/>
          </a:xfrm>
          <a:prstGeom prst="rect">
            <a:avLst/>
          </a:prstGeom>
          <a:ln w="12700">
            <a:miter lim="400000"/>
          </a:ln>
        </p:spPr>
      </p:pic>
      <p:sp>
        <p:nvSpPr>
          <p:cNvPr id="175" name="Straight Connector 11"/>
          <p:cNvSpPr/>
          <p:nvPr/>
        </p:nvSpPr>
        <p:spPr>
          <a:xfrm>
            <a:off x="8718550" y="4824510"/>
            <a:ext cx="2384" cy="237744"/>
          </a:xfrm>
          <a:prstGeom prst="line">
            <a:avLst/>
          </a:prstGeom>
          <a:ln>
            <a:solidFill>
              <a:srgbClr val="FFFFFF"/>
            </a:solidFill>
          </a:ln>
        </p:spPr>
        <p:txBody>
          <a:bodyPr lIns="45718" tIns="45718" rIns="45718" bIns="45718"/>
          <a:lstStyle/>
          <a:p>
            <a:endParaRPr/>
          </a:p>
        </p:txBody>
      </p:sp>
      <p:sp>
        <p:nvSpPr>
          <p:cNvPr id="176" name="Title Text"/>
          <p:cNvSpPr txBox="1">
            <a:spLocks noGrp="1"/>
          </p:cNvSpPr>
          <p:nvPr>
            <p:ph type="title"/>
          </p:nvPr>
        </p:nvSpPr>
        <p:spPr>
          <a:prstGeom prst="rect">
            <a:avLst/>
          </a:prstGeom>
        </p:spPr>
        <p:txBody>
          <a:bodyPr/>
          <a:lstStyle/>
          <a:p>
            <a:r>
              <a:t>Title Text</a:t>
            </a:r>
          </a:p>
        </p:txBody>
      </p:sp>
      <p:sp>
        <p:nvSpPr>
          <p:cNvPr id="177" name="Body Level One…"/>
          <p:cNvSpPr txBox="1">
            <a:spLocks noGrp="1"/>
          </p:cNvSpPr>
          <p:nvPr>
            <p:ph type="body" idx="1"/>
          </p:nvPr>
        </p:nvSpPr>
        <p:spPr>
          <a:xfrm>
            <a:off x="455612" y="1203325"/>
            <a:ext cx="8228015" cy="3425825"/>
          </a:xfrm>
          <a:prstGeom prst="rect">
            <a:avLst/>
          </a:prstGeom>
        </p:spPr>
        <p:txBody>
          <a:bodyPr/>
          <a:lstStyle>
            <a:lvl5pPr indent="-293912"/>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09174" y="2036875"/>
            <a:ext cx="6725652" cy="623248"/>
          </a:xfrm>
          <a:noFill/>
          <a:ln w="9525" cap="flat" cmpd="sng" algn="ctr">
            <a:noFill/>
            <a:prstDash val="solid"/>
            <a:round/>
            <a:headEnd type="none" w="med" len="med"/>
            <a:tailEnd type="none" w="med" len="med"/>
          </a:ln>
          <a:effectLst>
            <a:outerShdw blurRad="546100" dir="2700000" algn="tl" rotWithShape="0">
              <a:schemeClr val="tx1">
                <a:alpha val="43000"/>
              </a:schemeClr>
            </a:outerShdw>
          </a:effectLst>
        </p:spPr>
        <p:txBody>
          <a:bodyPr vert="horz" wrap="square" lIns="365760" tIns="0" rIns="365760" bIns="91440" numCol="1" rtlCol="0" anchor="ctr" anchorCtr="0" compatLnSpc="1">
            <a:prstTxWarp prst="textNoShape">
              <a:avLst/>
            </a:prstTxWarp>
            <a:noAutofit/>
          </a:bodyPr>
          <a:lstStyle>
            <a:lvl1pPr>
              <a:lnSpc>
                <a:spcPct val="75000"/>
              </a:lnSpc>
              <a:defRPr lang="en-US" sz="5390" b="1" kern="1200" dirty="0">
                <a:ln>
                  <a:solidFill>
                    <a:schemeClr val="bg2">
                      <a:alpha val="0"/>
                    </a:schemeClr>
                  </a:solidFill>
                </a:ln>
                <a:solidFill>
                  <a:srgbClr val="FFFFFF"/>
                </a:solidFill>
                <a:effectLst>
                  <a:outerShdw blurRad="444500" dir="2700000" algn="tl" rotWithShape="0">
                    <a:schemeClr val="tx1">
                      <a:alpha val="26000"/>
                    </a:schemeClr>
                  </a:outerShdw>
                </a:effectLst>
                <a:ea typeface="+mn-ea"/>
                <a:cs typeface="Arial" charset="0"/>
              </a:defRPr>
            </a:lvl1pPr>
          </a:lstStyle>
          <a:p>
            <a:pPr lvl="0"/>
            <a:r>
              <a:rPr lang="en-US" dirty="0"/>
              <a:t>Click to edit Master title style</a:t>
            </a:r>
            <a:br>
              <a:rPr lang="en-US" dirty="0"/>
            </a:br>
            <a:r>
              <a:rPr lang="en-US" dirty="0"/>
              <a:t>[section break slide]</a:t>
            </a:r>
          </a:p>
        </p:txBody>
      </p:sp>
    </p:spTree>
    <p:extLst>
      <p:ext uri="{BB962C8B-B14F-4D97-AF65-F5344CB8AC3E}">
        <p14:creationId xmlns:p14="http://schemas.microsoft.com/office/powerpoint/2010/main" val="41764194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57"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74"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75" name="Title Text"/>
          <p:cNvSpPr txBox="1">
            <a:spLocks noGrp="1"/>
          </p:cNvSpPr>
          <p:nvPr>
            <p:ph type="title"/>
          </p:nvPr>
        </p:nvSpPr>
        <p:spPr>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83"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prstGeom prst="rect">
            <a:avLst/>
          </a:prstGeom>
        </p:spPr>
        <p:txBody>
          <a:body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102"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103"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104"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13"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30"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1"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40"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41"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ulleted Text">
    <p:spTree>
      <p:nvGrpSpPr>
        <p:cNvPr id="1" name=""/>
        <p:cNvGrpSpPr/>
        <p:nvPr/>
      </p:nvGrpSpPr>
      <p:grpSpPr>
        <a:xfrm>
          <a:off x="0" y="0"/>
          <a:ext cx="0" cy="0"/>
          <a:chOff x="0" y="0"/>
          <a:chExt cx="0" cy="0"/>
        </a:xfrm>
      </p:grpSpPr>
      <p:sp>
        <p:nvSpPr>
          <p:cNvPr id="34" name="Title Text"/>
          <p:cNvSpPr txBox="1">
            <a:spLocks noGrp="1"/>
          </p:cNvSpPr>
          <p:nvPr>
            <p:ph type="title"/>
          </p:nvPr>
        </p:nvSpPr>
        <p:spPr>
          <a:prstGeom prst="rect">
            <a:avLst/>
          </a:prstGeom>
        </p:spPr>
        <p:txBody>
          <a:bodyPr/>
          <a:lstStyle/>
          <a:p>
            <a:r>
              <a:t>Title Text</a:t>
            </a:r>
          </a:p>
        </p:txBody>
      </p:sp>
      <p:sp>
        <p:nvSpPr>
          <p:cNvPr id="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9" name="Title Text"/>
          <p:cNvSpPr txBox="1">
            <a:spLocks noGrp="1"/>
          </p:cNvSpPr>
          <p:nvPr>
            <p:ph type="title"/>
          </p:nvPr>
        </p:nvSpPr>
        <p:spPr>
          <a:prstGeom prst="rect">
            <a:avLst/>
          </a:prstGeom>
        </p:spPr>
        <p:txBody>
          <a:bodyPr/>
          <a:lstStyle/>
          <a:p>
            <a:r>
              <a:t>Title Text</a:t>
            </a: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65"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7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1209173" y="2036875"/>
            <a:ext cx="6725654" cy="623249"/>
          </a:xfrm>
          <a:prstGeom prst="rect">
            <a:avLst/>
          </a:prstGeom>
          <a:effectLst>
            <a:outerShdw blurRad="546100" dir="2700000" rotWithShape="0">
              <a:srgbClr val="000000">
                <a:alpha val="43000"/>
              </a:srgbClr>
            </a:outerShdw>
          </a:effectLst>
        </p:spPr>
        <p:txBody>
          <a:bodyPr anchor="ctr"/>
          <a:lstStyle>
            <a:lvl1pPr>
              <a:lnSpc>
                <a:spcPct val="75000"/>
              </a:lnSpc>
              <a:defRPr sz="5300" b="1">
                <a:ln w="9525">
                  <a:solidFill>
                    <a:srgbClr val="535353">
                      <a:alpha val="0"/>
                    </a:srgbClr>
                  </a:solidFill>
                </a:ln>
                <a:solidFill>
                  <a:srgbClr val="FFFFFF"/>
                </a:solidFill>
                <a:effectLst>
                  <a:outerShdw blurRad="444500" dir="2700000" rotWithShape="0">
                    <a:srgbClr val="000000">
                      <a:alpha val="26000"/>
                    </a:srgbClr>
                  </a:outerShdw>
                </a:effectLst>
              </a:defRPr>
            </a:lvl1pPr>
          </a:lstStyle>
          <a:p>
            <a:r>
              <a:t>Title Text</a:t>
            </a:r>
          </a:p>
        </p:txBody>
      </p:sp>
      <p:sp>
        <p:nvSpPr>
          <p:cNvPr id="20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718550" y="4814113"/>
            <a:ext cx="425449" cy="273844"/>
          </a:xfrm>
          <a:prstGeom prst="rect">
            <a:avLst/>
          </a:prstGeom>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34832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cSld name="2_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1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16" name="Picture 2" descr="Picture 2"/>
          <p:cNvPicPr>
            <a:picLocks noChangeAspect="1"/>
          </p:cNvPicPr>
          <p:nvPr/>
        </p:nvPicPr>
        <p:blipFill>
          <a:blip r:embed="rId2">
            <a:extLst/>
          </a:blip>
          <a:stretch>
            <a:fillRect/>
          </a:stretch>
        </p:blipFill>
        <p:spPr>
          <a:xfrm>
            <a:off x="451796" y="383169"/>
            <a:ext cx="1248051" cy="829851"/>
          </a:xfrm>
          <a:prstGeom prst="rect">
            <a:avLst/>
          </a:prstGeom>
          <a:ln w="12700">
            <a:miter lim="400000"/>
          </a:ln>
        </p:spPr>
      </p:pic>
      <p:sp>
        <p:nvSpPr>
          <p:cNvPr id="1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Slide with Linear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24" name="Title Text"/>
          <p:cNvSpPr txBox="1">
            <a:spLocks noGrp="1"/>
          </p:cNvSpPr>
          <p:nvPr>
            <p:ph type="title"/>
          </p:nvPr>
        </p:nvSpPr>
        <p:spPr>
          <a:xfrm>
            <a:off x="444687" y="2479420"/>
            <a:ext cx="8212888" cy="1102521"/>
          </a:xfrm>
          <a:prstGeom prst="rect">
            <a:avLst/>
          </a:prstGeom>
        </p:spPr>
        <p:txBody>
          <a:bodyPr anchor="b"/>
          <a:lstStyle>
            <a:lvl1pPr>
              <a:lnSpc>
                <a:spcPct val="80000"/>
              </a:lnSpc>
              <a:defRPr sz="6500">
                <a:solidFill>
                  <a:srgbClr val="FFFFFF">
                    <a:alpha val="90000"/>
                  </a:srgbClr>
                </a:solidFill>
                <a:latin typeface="Intel Clear Pro"/>
                <a:ea typeface="Intel Clear Pro"/>
                <a:cs typeface="Intel Clear Pro"/>
                <a:sym typeface="Intel Clear Pro"/>
              </a:defRPr>
            </a:lvl1pPr>
          </a:lstStyle>
          <a:p>
            <a:r>
              <a:t>Title Text</a:t>
            </a:r>
          </a:p>
        </p:txBody>
      </p:sp>
      <p:sp>
        <p:nvSpPr>
          <p:cNvPr id="25" name="Body Level One…"/>
          <p:cNvSpPr txBox="1">
            <a:spLocks noGrp="1"/>
          </p:cNvSpPr>
          <p:nvPr>
            <p:ph type="body" sz="quarter" idx="1"/>
          </p:nvPr>
        </p:nvSpPr>
        <p:spPr>
          <a:xfrm>
            <a:off x="455612" y="3493008"/>
            <a:ext cx="6330215" cy="92536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pic>
        <p:nvPicPr>
          <p:cNvPr id="26" name="Picture 4" descr="Picture 4"/>
          <p:cNvPicPr>
            <a:picLocks noChangeAspect="1"/>
          </p:cNvPicPr>
          <p:nvPr/>
        </p:nvPicPr>
        <p:blipFill>
          <a:blip r:embed="rId2">
            <a:extLst/>
          </a:blip>
          <a:stretch>
            <a:fillRect/>
          </a:stretch>
        </p:blipFill>
        <p:spPr>
          <a:xfrm>
            <a:off x="460693" y="389228"/>
            <a:ext cx="2121768" cy="887285"/>
          </a:xfrm>
          <a:prstGeom prst="rect">
            <a:avLst/>
          </a:prstGeom>
          <a:ln w="12700">
            <a:miter lim="400000"/>
          </a:ln>
        </p:spPr>
      </p:pic>
      <p:sp>
        <p:nvSpPr>
          <p:cNvPr id="27"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57"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5"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with Image">
    <p:spTree>
      <p:nvGrpSpPr>
        <p:cNvPr id="1" name=""/>
        <p:cNvGrpSpPr/>
        <p:nvPr/>
      </p:nvGrpSpPr>
      <p:grpSpPr>
        <a:xfrm>
          <a:off x="0" y="0"/>
          <a:ext cx="0" cy="0"/>
          <a:chOff x="0" y="0"/>
          <a:chExt cx="0" cy="0"/>
        </a:xfrm>
      </p:grpSpPr>
      <p:sp>
        <p:nvSpPr>
          <p:cNvPr id="43"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44" name="Title Text"/>
          <p:cNvSpPr txBox="1">
            <a:spLocks noGrp="1"/>
          </p:cNvSpPr>
          <p:nvPr>
            <p:ph type="title"/>
          </p:nvPr>
        </p:nvSpPr>
        <p:spPr>
          <a:prstGeom prst="rect">
            <a:avLst/>
          </a:prstGeom>
        </p:spPr>
        <p:txBody>
          <a:bodyPr/>
          <a:lstStyle/>
          <a:p>
            <a:r>
              <a:t>Title Text</a:t>
            </a:r>
          </a:p>
        </p:txBody>
      </p:sp>
      <p:sp>
        <p:nvSpPr>
          <p:cNvPr id="45" name="Picture Placeholder 8"/>
          <p:cNvSpPr>
            <a:spLocks noGrp="1"/>
          </p:cNvSpPr>
          <p:nvPr>
            <p:ph type="pic" sz="quarter" idx="13"/>
          </p:nvPr>
        </p:nvSpPr>
        <p:spPr>
          <a:xfrm>
            <a:off x="4830762" y="943430"/>
            <a:ext cx="3181125" cy="1670950"/>
          </a:xfrm>
          <a:prstGeom prst="rect">
            <a:avLst/>
          </a:prstGeom>
        </p:spPr>
        <p:txBody>
          <a:bodyPr lIns="91439" tIns="45719" rIns="91439" bIns="45719">
            <a:noAutofit/>
          </a:bodyPr>
          <a:lstStyle/>
          <a:p>
            <a:endParaRPr/>
          </a:p>
        </p:txBody>
      </p:sp>
      <p:sp>
        <p:nvSpPr>
          <p:cNvPr id="46" name="Picture Placeholder 8"/>
          <p:cNvSpPr>
            <a:spLocks noGrp="1"/>
          </p:cNvSpPr>
          <p:nvPr>
            <p:ph type="pic" sz="quarter" idx="14"/>
          </p:nvPr>
        </p:nvSpPr>
        <p:spPr>
          <a:xfrm>
            <a:off x="4830762" y="2843895"/>
            <a:ext cx="3181125" cy="1670952"/>
          </a:xfrm>
          <a:prstGeom prst="rect">
            <a:avLst/>
          </a:prstGeom>
        </p:spPr>
        <p:txBody>
          <a:bodyPr lIns="91439" tIns="45719" rIns="91439" bIns="45719">
            <a:noAutofit/>
          </a:bodyPr>
          <a:lstStyle/>
          <a:p>
            <a:endParaRP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74"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75" name="Title Text"/>
          <p:cNvSpPr txBox="1">
            <a:spLocks noGrp="1"/>
          </p:cNvSpPr>
          <p:nvPr>
            <p:ph type="title"/>
          </p:nvPr>
        </p:nvSpPr>
        <p:spPr>
          <a:prstGeom prst="rect">
            <a:avLst/>
          </a:prstGeom>
        </p:spPr>
        <p:txBody>
          <a:bodyPr/>
          <a:lstStyle/>
          <a:p>
            <a:r>
              <a:t>Title Text</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83"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84" name="Title Text"/>
          <p:cNvSpPr txBox="1">
            <a:spLocks noGrp="1"/>
          </p:cNvSpPr>
          <p:nvPr>
            <p:ph type="title"/>
          </p:nvPr>
        </p:nvSpPr>
        <p:spPr>
          <a:prstGeom prst="rect">
            <a:avLst/>
          </a:prstGeom>
        </p:spPr>
        <p:txBody>
          <a:bodyPr/>
          <a:lstStyle/>
          <a:p>
            <a:r>
              <a:t>Title Text</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92"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Title Text"/>
          <p:cNvSpPr txBox="1">
            <a:spLocks noGrp="1"/>
          </p:cNvSpPr>
          <p:nvPr>
            <p:ph type="title"/>
          </p:nvPr>
        </p:nvSpPr>
        <p:spPr>
          <a:prstGeom prst="rect">
            <a:avLst/>
          </a:prstGeom>
        </p:spPr>
        <p:txBody>
          <a:bodyPr/>
          <a:lstStyle/>
          <a:p>
            <a:r>
              <a:t>Title Text</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102"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103"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104"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White Section Break">
    <p:spTree>
      <p:nvGrpSpPr>
        <p:cNvPr id="1" name=""/>
        <p:cNvGrpSpPr/>
        <p:nvPr/>
      </p:nvGrpSpPr>
      <p:grpSpPr>
        <a:xfrm>
          <a:off x="0" y="0"/>
          <a:ext cx="0" cy="0"/>
          <a:chOff x="0" y="0"/>
          <a:chExt cx="0" cy="0"/>
        </a:xfrm>
      </p:grpSpPr>
      <p:sp>
        <p:nvSpPr>
          <p:cNvPr id="112"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003C71">
                    <a:alpha val="90000"/>
                  </a:srgbClr>
                </a:solidFill>
                <a:latin typeface="Intel Clear Pro"/>
                <a:ea typeface="Intel Clear Pro"/>
                <a:cs typeface="Intel Clear Pro"/>
                <a:sym typeface="Intel Clear Pro"/>
              </a:defRPr>
            </a:lvl1pPr>
          </a:lstStyle>
          <a:p>
            <a:r>
              <a:t>Title Text</a:t>
            </a:r>
          </a:p>
        </p:txBody>
      </p:sp>
      <p:sp>
        <p:nvSpPr>
          <p:cNvPr id="113"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2"/>
                </a:solidFill>
              </a:defRPr>
            </a:lvl1pPr>
            <a:lvl2pPr marL="0" indent="0">
              <a:buSzTx/>
              <a:buNone/>
              <a:defRPr sz="1600">
                <a:solidFill>
                  <a:schemeClr val="accent2"/>
                </a:solidFill>
              </a:defRPr>
            </a:lvl2pPr>
            <a:lvl3pPr marL="0" indent="0">
              <a:buSzTx/>
              <a:buNone/>
              <a:defRPr sz="1600">
                <a:solidFill>
                  <a:schemeClr val="accent2"/>
                </a:solidFill>
              </a:defRPr>
            </a:lvl3pPr>
            <a:lvl4pPr marL="0" indent="0">
              <a:buSzTx/>
              <a:buNone/>
              <a:defRPr sz="1600">
                <a:solidFill>
                  <a:schemeClr val="accent2"/>
                </a:solidFill>
              </a:defRPr>
            </a:lvl4pPr>
            <a:lvl5pPr marL="0" indent="0">
              <a:buSzTx/>
              <a:buNone/>
              <a:defRPr sz="1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Blue Section Break">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455612" y="2108062"/>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22" name="Body Level One…"/>
          <p:cNvSpPr txBox="1">
            <a:spLocks noGrp="1"/>
          </p:cNvSpPr>
          <p:nvPr>
            <p:ph type="body" sz="quarter" idx="1"/>
          </p:nvPr>
        </p:nvSpPr>
        <p:spPr>
          <a:xfrm>
            <a:off x="455612" y="3241150"/>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2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Hero Text">
    <p:spTree>
      <p:nvGrpSpPr>
        <p:cNvPr id="1" name=""/>
        <p:cNvGrpSpPr/>
        <p:nvPr/>
      </p:nvGrpSpPr>
      <p:grpSpPr>
        <a:xfrm>
          <a:off x="0" y="0"/>
          <a:ext cx="0" cy="0"/>
          <a:chOff x="0" y="0"/>
          <a:chExt cx="0" cy="0"/>
        </a:xfrm>
      </p:grpSpPr>
      <p:sp>
        <p:nvSpPr>
          <p:cNvPr id="130" name="Body Level One…"/>
          <p:cNvSpPr txBox="1">
            <a:spLocks noGrp="1"/>
          </p:cNvSpPr>
          <p:nvPr>
            <p:ph type="body" sz="quarter" idx="1"/>
          </p:nvPr>
        </p:nvSpPr>
        <p:spPr>
          <a:xfrm>
            <a:off x="455612" y="2234881"/>
            <a:ext cx="7772401" cy="1125143"/>
          </a:xfrm>
          <a:prstGeom prst="rect">
            <a:avLst/>
          </a:prstGeom>
        </p:spPr>
        <p:txBody>
          <a:bodyPr/>
          <a:lstStyle>
            <a:lvl1pPr>
              <a:defRPr sz="4000">
                <a:solidFill>
                  <a:schemeClr val="accent2"/>
                </a:solidFill>
              </a:defRPr>
            </a:lvl1pPr>
            <a:lvl2pPr marL="0" indent="0">
              <a:buSzTx/>
              <a:buNone/>
              <a:defRPr sz="4000">
                <a:solidFill>
                  <a:schemeClr val="accent2"/>
                </a:solidFill>
              </a:defRPr>
            </a:lvl2pPr>
            <a:lvl3pPr marL="0" indent="0">
              <a:buSzTx/>
              <a:buNone/>
              <a:defRPr sz="4000">
                <a:solidFill>
                  <a:schemeClr val="accent2"/>
                </a:solidFill>
              </a:defRPr>
            </a:lvl3pPr>
            <a:lvl4pPr marL="0" indent="0">
              <a:buSzTx/>
              <a:buNone/>
              <a:defRPr sz="4000">
                <a:solidFill>
                  <a:schemeClr val="accent2"/>
                </a:solidFill>
              </a:defRPr>
            </a:lvl4pPr>
            <a:lvl5pPr marL="0" indent="0">
              <a:buSzTx/>
              <a:buNone/>
              <a:defRPr sz="40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31" name="Title Text"/>
          <p:cNvSpPr txBox="1">
            <a:spLocks noGrp="1"/>
          </p:cNvSpPr>
          <p:nvPr>
            <p:ph type="title"/>
          </p:nvPr>
        </p:nvSpPr>
        <p:spPr>
          <a:xfrm>
            <a:off x="455612" y="1101793"/>
            <a:ext cx="7772401" cy="1021558"/>
          </a:xfrm>
          <a:prstGeom prst="rect">
            <a:avLst/>
          </a:prstGeom>
        </p:spPr>
        <p:txBody>
          <a:bodyPr anchor="b"/>
          <a:lstStyle>
            <a:lvl1pPr>
              <a:lnSpc>
                <a:spcPct val="80000"/>
              </a:lnSpc>
              <a:defRPr sz="4000"/>
            </a:lvl1pPr>
          </a:lstStyle>
          <a:p>
            <a:r>
              <a:t>Title Text</a:t>
            </a:r>
          </a:p>
        </p:txBody>
      </p:sp>
      <p:sp>
        <p:nvSpPr>
          <p:cNvPr id="132"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Blue Section Break Image">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sp>
        <p:nvSpPr>
          <p:cNvPr id="139" name="Title Text"/>
          <p:cNvSpPr txBox="1">
            <a:spLocks noGrp="1"/>
          </p:cNvSpPr>
          <p:nvPr>
            <p:ph type="title"/>
          </p:nvPr>
        </p:nvSpPr>
        <p:spPr>
          <a:xfrm>
            <a:off x="455612" y="2260088"/>
            <a:ext cx="7772401" cy="1021556"/>
          </a:xfrm>
          <a:prstGeom prst="rect">
            <a:avLst/>
          </a:prstGeom>
        </p:spPr>
        <p:txBody>
          <a:bodyPr anchor="b"/>
          <a:lstStyle>
            <a:lvl1pPr>
              <a:lnSpc>
                <a:spcPct val="80000"/>
              </a:lnSpc>
              <a:defRPr sz="5400">
                <a:solidFill>
                  <a:srgbClr val="FFFFFF">
                    <a:alpha val="90000"/>
                  </a:srgbClr>
                </a:solidFill>
                <a:latin typeface="Intel Clear Pro"/>
                <a:ea typeface="Intel Clear Pro"/>
                <a:cs typeface="Intel Clear Pro"/>
                <a:sym typeface="Intel Clear Pro"/>
              </a:defRPr>
            </a:lvl1pPr>
          </a:lstStyle>
          <a:p>
            <a:r>
              <a:t>Title Text</a:t>
            </a:r>
          </a:p>
        </p:txBody>
      </p:sp>
      <p:sp>
        <p:nvSpPr>
          <p:cNvPr id="140" name="Body Level One…"/>
          <p:cNvSpPr txBox="1">
            <a:spLocks noGrp="1"/>
          </p:cNvSpPr>
          <p:nvPr>
            <p:ph type="body" sz="quarter" idx="1"/>
          </p:nvPr>
        </p:nvSpPr>
        <p:spPr>
          <a:xfrm>
            <a:off x="455612" y="3348787"/>
            <a:ext cx="7772401" cy="1125142"/>
          </a:xfrm>
          <a:prstGeom prst="rect">
            <a:avLst/>
          </a:prstGeom>
        </p:spPr>
        <p:txBody>
          <a:bodyPr/>
          <a:lstStyle>
            <a:lvl1pPr>
              <a:defRPr sz="1600">
                <a:solidFill>
                  <a:schemeClr val="accent3"/>
                </a:solidFill>
              </a:defRPr>
            </a:lvl1pPr>
            <a:lvl2pPr marL="0" indent="0">
              <a:buSzTx/>
              <a:buNone/>
              <a:defRPr sz="1600">
                <a:solidFill>
                  <a:schemeClr val="accent3"/>
                </a:solidFill>
              </a:defRPr>
            </a:lvl2pPr>
            <a:lvl3pPr marL="0" indent="0">
              <a:buSzTx/>
              <a:buNone/>
              <a:defRPr sz="1600">
                <a:solidFill>
                  <a:schemeClr val="accent3"/>
                </a:solidFill>
              </a:defRPr>
            </a:lvl3pPr>
            <a:lvl4pPr marL="0" indent="0">
              <a:buSzTx/>
              <a:buNone/>
              <a:defRPr sz="1600">
                <a:solidFill>
                  <a:schemeClr val="accent3"/>
                </a:solidFill>
              </a:defRPr>
            </a:lvl4pPr>
            <a:lvl5pPr marL="0" indent="0">
              <a:buSzTx/>
              <a:buNone/>
              <a:defRPr sz="1600">
                <a:solidFill>
                  <a:schemeClr val="accent3"/>
                </a:solidFill>
              </a:defRPr>
            </a:lvl5pPr>
          </a:lstStyle>
          <a:p>
            <a:r>
              <a:t>Body Level One</a:t>
            </a:r>
          </a:p>
          <a:p>
            <a:pPr lvl="1"/>
            <a:r>
              <a:t>Body Level Two</a:t>
            </a:r>
          </a:p>
          <a:p>
            <a:pPr lvl="2"/>
            <a:r>
              <a:t>Body Level Three</a:t>
            </a:r>
          </a:p>
          <a:p>
            <a:pPr lvl="3"/>
            <a:r>
              <a:t>Body Level Four</a:t>
            </a:r>
          </a:p>
          <a:p>
            <a:pPr lvl="4"/>
            <a:r>
              <a:t>Body Level Five</a:t>
            </a:r>
          </a:p>
        </p:txBody>
      </p:sp>
      <p:sp>
        <p:nvSpPr>
          <p:cNvPr id="141" name="Picture Placeholder 4"/>
          <p:cNvSpPr>
            <a:spLocks noGrp="1"/>
          </p:cNvSpPr>
          <p:nvPr>
            <p:ph type="pic" idx="13"/>
          </p:nvPr>
        </p:nvSpPr>
        <p:spPr>
          <a:xfrm>
            <a:off x="0" y="1"/>
            <a:ext cx="9144000" cy="2574133"/>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9" name="Title Text"/>
          <p:cNvSpPr txBox="1">
            <a:spLocks noGrp="1"/>
          </p:cNvSpPr>
          <p:nvPr>
            <p:ph type="title"/>
          </p:nvPr>
        </p:nvSpPr>
        <p:spPr>
          <a:prstGeom prst="rect">
            <a:avLst/>
          </a:prstGeom>
        </p:spPr>
        <p:txBody>
          <a:bodyPr/>
          <a:lstStyle/>
          <a:p>
            <a:r>
              <a:t>Title Text</a:t>
            </a:r>
          </a:p>
        </p:txBody>
      </p:sp>
      <p:sp>
        <p:nvSpPr>
          <p:cNvPr id="150"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4" name="Body Level One…"/>
          <p:cNvSpPr txBox="1">
            <a:spLocks noGrp="1"/>
          </p:cNvSpPr>
          <p:nvPr>
            <p:ph type="body" sz="half" idx="1"/>
          </p:nvPr>
        </p:nvSpPr>
        <p:spPr>
          <a:xfrm>
            <a:off x="455612" y="1203324"/>
            <a:ext cx="4006854"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64" name="Picture 2" descr="Picture 2"/>
          <p:cNvPicPr>
            <a:picLocks noChangeAspect="1"/>
          </p:cNvPicPr>
          <p:nvPr/>
        </p:nvPicPr>
        <p:blipFill>
          <a:blip r:embed="rId2">
            <a:extLst/>
          </a:blip>
          <a:stretch>
            <a:fillRect/>
          </a:stretch>
        </p:blipFill>
        <p:spPr>
          <a:xfrm>
            <a:off x="3477431" y="1875128"/>
            <a:ext cx="2108797" cy="1389890"/>
          </a:xfrm>
          <a:prstGeom prst="rect">
            <a:avLst/>
          </a:prstGeom>
          <a:ln w="12700">
            <a:miter lim="400000"/>
          </a:ln>
        </p:spPr>
      </p:pic>
      <p:sp>
        <p:nvSpPr>
          <p:cNvPr id="165"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1_Back Cover Radial Gradient">
    <p:bg>
      <p:bgPr>
        <a:gradFill flip="none" rotWithShape="1">
          <a:gsLst>
            <a:gs pos="32000">
              <a:srgbClr val="003C71"/>
            </a:gs>
            <a:gs pos="78000">
              <a:schemeClr val="accent1"/>
            </a:gs>
            <a:gs pos="95000">
              <a:srgbClr val="009FDF"/>
            </a:gs>
          </a:gsLst>
          <a:lin ang="19860000" scaled="0"/>
        </a:gradFill>
        <a:effectLst/>
      </p:bgPr>
    </p:bg>
    <p:spTree>
      <p:nvGrpSpPr>
        <p:cNvPr id="1" name=""/>
        <p:cNvGrpSpPr/>
        <p:nvPr/>
      </p:nvGrpSpPr>
      <p:grpSpPr>
        <a:xfrm>
          <a:off x="0" y="0"/>
          <a:ext cx="0" cy="0"/>
          <a:chOff x="0" y="0"/>
          <a:chExt cx="0" cy="0"/>
        </a:xfrm>
      </p:grpSpPr>
      <p:pic>
        <p:nvPicPr>
          <p:cNvPr id="172" name="Picture 2" descr="Picture 2"/>
          <p:cNvPicPr>
            <a:picLocks noChangeAspect="1"/>
          </p:cNvPicPr>
          <p:nvPr/>
        </p:nvPicPr>
        <p:blipFill>
          <a:blip r:embed="rId2">
            <a:extLst/>
          </a:blip>
          <a:stretch>
            <a:fillRect/>
          </a:stretch>
        </p:blipFill>
        <p:spPr>
          <a:xfrm>
            <a:off x="2748777" y="1874821"/>
            <a:ext cx="3646446" cy="1514492"/>
          </a:xfrm>
          <a:prstGeom prst="rect">
            <a:avLst/>
          </a:prstGeom>
          <a:ln w="12700">
            <a:miter lim="400000"/>
          </a:ln>
        </p:spPr>
      </p:pic>
      <p:sp>
        <p:nvSpPr>
          <p:cNvPr id="173" name="Slide Number"/>
          <p:cNvSpPr txBox="1">
            <a:spLocks noGrp="1"/>
          </p:cNvSpPr>
          <p:nvPr>
            <p:ph type="sldNum" sz="quarter" idx="2"/>
          </p:nvPr>
        </p:nvSpPr>
        <p:spPr>
          <a:xfrm>
            <a:off x="6419799" y="4703762"/>
            <a:ext cx="133402" cy="1270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itle and Bulleted Text">
    <p:spTree>
      <p:nvGrpSpPr>
        <p:cNvPr id="1" name=""/>
        <p:cNvGrpSpPr/>
        <p:nvPr/>
      </p:nvGrpSpPr>
      <p:grpSpPr>
        <a:xfrm>
          <a:off x="0" y="0"/>
          <a:ext cx="0" cy="0"/>
          <a:chOff x="0" y="0"/>
          <a:chExt cx="0" cy="0"/>
        </a:xfrm>
      </p:grpSpPr>
      <p:sp>
        <p:nvSpPr>
          <p:cNvPr id="192" name="Rectangle 8"/>
          <p:cNvSpPr/>
          <p:nvPr/>
        </p:nvSpPr>
        <p:spPr>
          <a:xfrm>
            <a:off x="-1588" y="4759452"/>
            <a:ext cx="9144001" cy="384051"/>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193" name="Picture 2" descr="Picture 2"/>
          <p:cNvPicPr>
            <a:picLocks noChangeAspect="1"/>
          </p:cNvPicPr>
          <p:nvPr/>
        </p:nvPicPr>
        <p:blipFill>
          <a:blip r:embed="rId2">
            <a:extLst/>
          </a:blip>
          <a:stretch>
            <a:fillRect/>
          </a:stretch>
        </p:blipFill>
        <p:spPr>
          <a:xfrm>
            <a:off x="8239914" y="4830588"/>
            <a:ext cx="364339" cy="240134"/>
          </a:xfrm>
          <a:prstGeom prst="rect">
            <a:avLst/>
          </a:prstGeom>
          <a:ln w="12700">
            <a:miter lim="400000"/>
          </a:ln>
        </p:spPr>
      </p:pic>
      <p:sp>
        <p:nvSpPr>
          <p:cNvPr id="194" name="Straight Connector 11"/>
          <p:cNvSpPr/>
          <p:nvPr/>
        </p:nvSpPr>
        <p:spPr>
          <a:xfrm>
            <a:off x="8718550" y="4824510"/>
            <a:ext cx="2384"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195" name="Title Text"/>
          <p:cNvSpPr txBox="1">
            <a:spLocks noGrp="1"/>
          </p:cNvSpPr>
          <p:nvPr>
            <p:ph type="title"/>
          </p:nvPr>
        </p:nvSpPr>
        <p:spPr>
          <a:prstGeom prst="rect">
            <a:avLst/>
          </a:prstGeom>
        </p:spPr>
        <p:txBody>
          <a:bodyPr/>
          <a:lstStyle/>
          <a:p>
            <a:r>
              <a:t>Title Text</a:t>
            </a:r>
          </a:p>
        </p:txBody>
      </p:sp>
      <p:sp>
        <p:nvSpPr>
          <p:cNvPr id="196" name="Body Level One…"/>
          <p:cNvSpPr txBox="1">
            <a:spLocks noGrp="1"/>
          </p:cNvSpPr>
          <p:nvPr>
            <p:ph type="body" idx="1"/>
          </p:nvPr>
        </p:nvSpPr>
        <p:spPr>
          <a:xfrm>
            <a:off x="455612" y="1203325"/>
            <a:ext cx="8228015" cy="3425825"/>
          </a:xfrm>
          <a:prstGeom prst="rect">
            <a:avLst/>
          </a:prstGeom>
        </p:spPr>
        <p:txBody>
          <a:bodyPr/>
          <a:lstStyle>
            <a:lvl5pPr indent="-293912"/>
          </a:lstStyle>
          <a:p>
            <a:r>
              <a:t>Body Level One</a:t>
            </a:r>
          </a:p>
          <a:p>
            <a:pPr lvl="1"/>
            <a:r>
              <a:t>Body Level Two</a:t>
            </a:r>
          </a:p>
          <a:p>
            <a:pPr lvl="2"/>
            <a:r>
              <a:t>Body Level Three</a:t>
            </a:r>
          </a:p>
          <a:p>
            <a:pPr lvl="3"/>
            <a:r>
              <a:t>Body Level Four</a:t>
            </a:r>
          </a:p>
          <a:p>
            <a:pPr lvl="4"/>
            <a:r>
              <a:t>Body Level Five</a:t>
            </a:r>
          </a:p>
        </p:txBody>
      </p:sp>
      <p:sp>
        <p:nvSpPr>
          <p:cNvPr id="197" name="Slide Number"/>
          <p:cNvSpPr txBox="1">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04" name="Title Text"/>
          <p:cNvSpPr txBox="1">
            <a:spLocks noGrp="1"/>
          </p:cNvSpPr>
          <p:nvPr>
            <p:ph type="title"/>
          </p:nvPr>
        </p:nvSpPr>
        <p:spPr>
          <a:xfrm>
            <a:off x="1209173" y="2036875"/>
            <a:ext cx="6725654" cy="623249"/>
          </a:xfrm>
          <a:prstGeom prst="rect">
            <a:avLst/>
          </a:prstGeom>
          <a:effectLst>
            <a:outerShdw blurRad="546100" dir="2700000" rotWithShape="0">
              <a:srgbClr val="000000">
                <a:alpha val="43000"/>
              </a:srgbClr>
            </a:outerShdw>
          </a:effectLst>
        </p:spPr>
        <p:txBody>
          <a:bodyPr anchor="ctr"/>
          <a:lstStyle>
            <a:lvl1pPr>
              <a:lnSpc>
                <a:spcPct val="75000"/>
              </a:lnSpc>
              <a:defRPr sz="5300" b="1">
                <a:ln w="9525">
                  <a:solidFill>
                    <a:srgbClr val="535353">
                      <a:alpha val="0"/>
                    </a:srgbClr>
                  </a:solidFill>
                </a:ln>
                <a:solidFill>
                  <a:srgbClr val="FFFFFF"/>
                </a:solidFill>
                <a:effectLst>
                  <a:outerShdw blurRad="444500" dir="2700000" rotWithShape="0">
                    <a:srgbClr val="000000">
                      <a:alpha val="26000"/>
                    </a:srgbClr>
                  </a:outerShdw>
                </a:effectLst>
              </a:defRPr>
            </a:lvl1pPr>
          </a:lstStyle>
          <a:p>
            <a:r>
              <a:t>Title Text</a:t>
            </a:r>
          </a:p>
        </p:txBody>
      </p:sp>
      <p:sp>
        <p:nvSpPr>
          <p:cNvPr id="20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a:p>
        </p:txBody>
      </p:sp>
    </p:spTree>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with Attribute">
    <p:spTree>
      <p:nvGrpSpPr>
        <p:cNvPr id="1" name=""/>
        <p:cNvGrpSpPr/>
        <p:nvPr/>
      </p:nvGrpSpPr>
      <p:grpSpPr>
        <a:xfrm>
          <a:off x="0" y="0"/>
          <a:ext cx="0" cy="0"/>
          <a:chOff x="0" y="0"/>
          <a:chExt cx="0" cy="0"/>
        </a:xfrm>
      </p:grpSpPr>
      <p:sp>
        <p:nvSpPr>
          <p:cNvPr id="63" name="Body Level One…"/>
          <p:cNvSpPr txBox="1">
            <a:spLocks noGrp="1"/>
          </p:cNvSpPr>
          <p:nvPr>
            <p:ph type="body" idx="1"/>
          </p:nvPr>
        </p:nvSpPr>
        <p:spPr>
          <a:xfrm>
            <a:off x="455612" y="1203325"/>
            <a:ext cx="8228015" cy="3425825"/>
          </a:xfrm>
          <a:prstGeom prst="rect">
            <a:avLst/>
          </a:prstGeom>
        </p:spPr>
        <p:txBody>
          <a:bodyPr anchor="ctr"/>
          <a:lstStyle>
            <a:lvl1pPr marL="190500" indent="-190500">
              <a:defRPr sz="3600" b="1"/>
            </a:lvl1pPr>
            <a:lvl2pPr marL="868362" indent="-676275">
              <a:buChar char="–"/>
              <a:defRPr sz="3600" b="1"/>
            </a:lvl2pPr>
            <a:lvl3pPr marL="1143000" indent="-685800">
              <a:defRPr sz="3600" b="1"/>
            </a:lvl3pPr>
            <a:lvl4pPr marL="1489507" indent="-748144">
              <a:defRPr sz="3600" b="1"/>
            </a:lvl4pPr>
            <a:lvl5pPr marL="1913571" indent="-822958">
              <a:defRPr sz="3600" b="1"/>
            </a:lvl5pPr>
          </a:lstStyle>
          <a:p>
            <a:r>
              <a:t>Body Level One</a:t>
            </a:r>
          </a:p>
          <a:p>
            <a:pPr lvl="1"/>
            <a:r>
              <a:t>Body Level Two</a:t>
            </a:r>
          </a:p>
          <a:p>
            <a:pPr lvl="2"/>
            <a:r>
              <a:t>Body Level Three</a:t>
            </a:r>
          </a:p>
          <a:p>
            <a:pPr lvl="3"/>
            <a:r>
              <a:t>Body Level Four</a:t>
            </a:r>
          </a:p>
          <a:p>
            <a:pPr lvl="4"/>
            <a:r>
              <a:t>Body Level Five</a:t>
            </a:r>
          </a:p>
        </p:txBody>
      </p:sp>
      <p:sp>
        <p:nvSpPr>
          <p:cNvPr id="64" name="Title Text"/>
          <p:cNvSpPr txBox="1">
            <a:spLocks noGrp="1"/>
          </p:cNvSpPr>
          <p:nvPr>
            <p:ph type="title"/>
          </p:nvPr>
        </p:nvSpPr>
        <p:spPr>
          <a:prstGeom prst="rect">
            <a:avLst/>
          </a:prstGeom>
        </p:spPr>
        <p:txBody>
          <a:body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ull Bleed Image">
    <p:spTree>
      <p:nvGrpSpPr>
        <p:cNvPr id="1" name=""/>
        <p:cNvGrpSpPr/>
        <p:nvPr/>
      </p:nvGrpSpPr>
      <p:grpSpPr>
        <a:xfrm>
          <a:off x="0" y="0"/>
          <a:ext cx="0" cy="0"/>
          <a:chOff x="0" y="0"/>
          <a:chExt cx="0" cy="0"/>
        </a:xfrm>
      </p:grpSpPr>
      <p:sp>
        <p:nvSpPr>
          <p:cNvPr id="72" name="Picture Placeholder 8"/>
          <p:cNvSpPr>
            <a:spLocks noGrp="1"/>
          </p:cNvSpPr>
          <p:nvPr>
            <p:ph type="pic" idx="13"/>
          </p:nvPr>
        </p:nvSpPr>
        <p:spPr>
          <a:xfrm>
            <a:off x="0" y="0"/>
            <a:ext cx="9144000" cy="4768850"/>
          </a:xfrm>
          <a:prstGeom prst="rect">
            <a:avLst/>
          </a:prstGeom>
        </p:spPr>
        <p:txBody>
          <a:bodyPr lIns="91439" tIns="45719" rIns="91439" bIns="45719">
            <a:noAutofit/>
          </a:bodyPr>
          <a:lstStyle/>
          <a:p>
            <a:endParaRPr/>
          </a:p>
        </p:txBody>
      </p:sp>
      <p:sp>
        <p:nvSpPr>
          <p:cNvPr id="73" name="Title Text"/>
          <p:cNvSpPr txBox="1">
            <a:spLocks noGrp="1"/>
          </p:cNvSpPr>
          <p:nvPr>
            <p:ph type="title"/>
          </p:nvPr>
        </p:nvSpPr>
        <p:spPr>
          <a:prstGeom prst="rect">
            <a:avLst/>
          </a:prstGeom>
        </p:spPr>
        <p:txBody>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ext and Bottom Half Image">
    <p:spTree>
      <p:nvGrpSpPr>
        <p:cNvPr id="1" name=""/>
        <p:cNvGrpSpPr/>
        <p:nvPr/>
      </p:nvGrpSpPr>
      <p:grpSpPr>
        <a:xfrm>
          <a:off x="0" y="0"/>
          <a:ext cx="0" cy="0"/>
          <a:chOff x="0" y="0"/>
          <a:chExt cx="0" cy="0"/>
        </a:xfrm>
      </p:grpSpPr>
      <p:sp>
        <p:nvSpPr>
          <p:cNvPr id="81" name="Picture Placeholder 8"/>
          <p:cNvSpPr>
            <a:spLocks noGrp="1"/>
          </p:cNvSpPr>
          <p:nvPr>
            <p:ph type="pic" idx="13"/>
          </p:nvPr>
        </p:nvSpPr>
        <p:spPr>
          <a:xfrm>
            <a:off x="0" y="2574131"/>
            <a:ext cx="9144000" cy="2194719"/>
          </a:xfrm>
          <a:prstGeom prst="rect">
            <a:avLst/>
          </a:prstGeom>
        </p:spPr>
        <p:txBody>
          <a:bodyPr lIns="91439" tIns="45719" rIns="91439" bIns="45719">
            <a:noAutofit/>
          </a:bodyPr>
          <a:lstStyle/>
          <a:p>
            <a:endParaRPr/>
          </a:p>
        </p:txBody>
      </p:sp>
      <p:sp>
        <p:nvSpPr>
          <p:cNvPr id="82" name="Body Level One…"/>
          <p:cNvSpPr txBox="1">
            <a:spLocks noGrp="1"/>
          </p:cNvSpPr>
          <p:nvPr>
            <p:ph type="body" sz="quarter" idx="1"/>
          </p:nvPr>
        </p:nvSpPr>
        <p:spPr>
          <a:xfrm>
            <a:off x="455612" y="1203325"/>
            <a:ext cx="4006854" cy="1309292"/>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83" name="Title Text"/>
          <p:cNvSpPr txBox="1">
            <a:spLocks noGrp="1"/>
          </p:cNvSpPr>
          <p:nvPr>
            <p:ph type="title"/>
          </p:nvPr>
        </p:nvSpPr>
        <p:spPr>
          <a:prstGeom prst="rect">
            <a:avLst/>
          </a:prstGeom>
        </p:spPr>
        <p:txBody>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xt and Right Image">
    <p:spTree>
      <p:nvGrpSpPr>
        <p:cNvPr id="1" name=""/>
        <p:cNvGrpSpPr/>
        <p:nvPr/>
      </p:nvGrpSpPr>
      <p:grpSpPr>
        <a:xfrm>
          <a:off x="0" y="0"/>
          <a:ext cx="0" cy="0"/>
          <a:chOff x="0" y="0"/>
          <a:chExt cx="0" cy="0"/>
        </a:xfrm>
      </p:grpSpPr>
      <p:sp>
        <p:nvSpPr>
          <p:cNvPr id="91" name="Picture Placeholder 8"/>
          <p:cNvSpPr>
            <a:spLocks noGrp="1"/>
          </p:cNvSpPr>
          <p:nvPr>
            <p:ph type="pic" idx="13"/>
          </p:nvPr>
        </p:nvSpPr>
        <p:spPr>
          <a:xfrm>
            <a:off x="4678362" y="1"/>
            <a:ext cx="4465638" cy="4768849"/>
          </a:xfrm>
          <a:prstGeom prst="rect">
            <a:avLst/>
          </a:prstGeom>
        </p:spPr>
        <p:txBody>
          <a:bodyPr lIns="91439" tIns="45719" rIns="91439" bIns="45719">
            <a:noAutofit/>
          </a:bodyPr>
          <a:lstStyle/>
          <a:p>
            <a:endParaRPr/>
          </a:p>
        </p:txBody>
      </p:sp>
      <p:sp>
        <p:nvSpPr>
          <p:cNvPr id="92" name="Title Text"/>
          <p:cNvSpPr txBox="1">
            <a:spLocks noGrp="1"/>
          </p:cNvSpPr>
          <p:nvPr>
            <p:ph type="title"/>
          </p:nvPr>
        </p:nvSpPr>
        <p:spPr>
          <a:xfrm>
            <a:off x="455612" y="308848"/>
            <a:ext cx="4006852" cy="868681"/>
          </a:xfrm>
          <a:prstGeom prst="rect">
            <a:avLst/>
          </a:prstGeom>
        </p:spPr>
        <p:txBody>
          <a:bodyPr/>
          <a:lstStyle/>
          <a:p>
            <a:r>
              <a:t>Title Text</a:t>
            </a:r>
          </a:p>
        </p:txBody>
      </p:sp>
      <p:sp>
        <p:nvSpPr>
          <p:cNvPr id="93" name="Body Level One…"/>
          <p:cNvSpPr txBox="1">
            <a:spLocks noGrp="1"/>
          </p:cNvSpPr>
          <p:nvPr>
            <p:ph type="body" sz="half" idx="1"/>
          </p:nvPr>
        </p:nvSpPr>
        <p:spPr>
          <a:xfrm>
            <a:off x="455614" y="1325244"/>
            <a:ext cx="4006852" cy="3425827"/>
          </a:xfrm>
          <a:prstGeom prst="rect">
            <a:avLst/>
          </a:prstGeom>
        </p:spPr>
        <p:txBody>
          <a:bodyPr/>
          <a:lstStyle>
            <a:lvl2pPr marL="253603" indent="-253603"/>
            <a:lvl3pPr marL="636813" indent="-293913"/>
            <a:lvl4pPr marL="1084262" indent="-342900"/>
            <a:lvl5pPr marL="1433512" indent="-342900"/>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1.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a:solidFill>
                  <a:srgbClr val="FFFFFF"/>
                </a:solidFill>
              </a:defRPr>
            </a:pPr>
            <a:endParaRPr/>
          </a:p>
        </p:txBody>
      </p:sp>
      <p:pic>
        <p:nvPicPr>
          <p:cNvPr id="3" name="Picture 2" descr="Picture 2"/>
          <p:cNvPicPr>
            <a:picLocks noChangeAspect="1"/>
          </p:cNvPicPr>
          <p:nvPr/>
        </p:nvPicPr>
        <p:blipFill>
          <a:blip r:embed="rId19">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6" r:id="rId16"/>
    <p:sldLayoutId id="2147483707" r:id="rId17"/>
  </p:sldLayoutIdLst>
  <p:transition spd="med"/>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3" name="Picture 2" descr="Picture 2"/>
          <p:cNvPicPr>
            <a:picLocks noChangeAspect="1"/>
          </p:cNvPicPr>
          <p:nvPr/>
        </p:nvPicPr>
        <p:blipFill>
          <a:blip r:embed="rId20">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i="0">
                <a:solidFill>
                  <a:srgbClr val="FFFFFF"/>
                </a:solidFill>
                <a:latin typeface="+mj-lt"/>
                <a:ea typeface="+mj-ea"/>
                <a:cs typeface="+mj-cs"/>
                <a:sym typeface="Intel Clear"/>
              </a:defRPr>
            </a:lvl1pPr>
          </a:lstStyle>
          <a:p>
            <a:fld id="{86CB4B4D-7CA3-9044-876B-883B54F8677D}" type="slidenum">
              <a:rPr/>
              <a:pPr/>
              <a:t>‹#›</a:t>
            </a:fld>
            <a:endParaRPr/>
          </a:p>
        </p:txBody>
      </p:sp>
    </p:spTree>
    <p:extLst>
      <p:ext uri="{BB962C8B-B14F-4D97-AF65-F5344CB8AC3E}">
        <p14:creationId xmlns:p14="http://schemas.microsoft.com/office/powerpoint/2010/main" val="971307742"/>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7" r:id="rId17"/>
    <p:sldLayoutId id="2147483708" r:id="rId18"/>
  </p:sldLayoutIdLst>
  <p:transition spd="med"/>
  <p:timing>
    <p:tnLst>
      <p:par>
        <p:cTn id="1" dur="indefinite" restart="never" nodeType="tmRoot"/>
      </p:par>
    </p:tnLst>
  </p:timing>
  <p:hf hdr="0" ftr="0" dt="0"/>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8"/>
          <p:cNvSpPr/>
          <p:nvPr/>
        </p:nvSpPr>
        <p:spPr>
          <a:xfrm>
            <a:off x="-1588" y="4759452"/>
            <a:ext cx="9144001" cy="384050"/>
          </a:xfrm>
          <a:prstGeom prst="rect">
            <a:avLst/>
          </a:prstGeom>
          <a:gradFill>
            <a:gsLst>
              <a:gs pos="32000">
                <a:srgbClr val="003C71"/>
              </a:gs>
              <a:gs pos="78000">
                <a:schemeClr val="accent1"/>
              </a:gs>
              <a:gs pos="95000">
                <a:srgbClr val="009FDF"/>
              </a:gs>
            </a:gsLst>
            <a:lin ang="19860000"/>
          </a:gradFill>
          <a:ln w="12700">
            <a:miter lim="400000"/>
          </a:ln>
        </p:spPr>
        <p:txBody>
          <a:bodyPr lIns="45718" tIns="45718" rIns="45718" bIns="45718" anchor="ctr"/>
          <a:lstStyle/>
          <a:p>
            <a:pPr algn="ctr">
              <a:defRPr sz="1800" i="0">
                <a:solidFill>
                  <a:srgbClr val="FFFFFF"/>
                </a:solidFill>
                <a:latin typeface="+mj-lt"/>
                <a:ea typeface="+mj-ea"/>
                <a:cs typeface="+mj-cs"/>
                <a:sym typeface="Intel Clear"/>
              </a:defRPr>
            </a:pPr>
            <a:endParaRPr>
              <a:solidFill>
                <a:srgbClr val="FFFFFF"/>
              </a:solidFill>
            </a:endParaRPr>
          </a:p>
        </p:txBody>
      </p:sp>
      <p:pic>
        <p:nvPicPr>
          <p:cNvPr id="3" name="Picture 2" descr="Picture 2"/>
          <p:cNvPicPr>
            <a:picLocks noChangeAspect="1"/>
          </p:cNvPicPr>
          <p:nvPr/>
        </p:nvPicPr>
        <p:blipFill>
          <a:blip r:embed="rId20">
            <a:extLst/>
          </a:blip>
          <a:stretch>
            <a:fillRect/>
          </a:stretch>
        </p:blipFill>
        <p:spPr>
          <a:xfrm>
            <a:off x="8239914" y="4830588"/>
            <a:ext cx="364338" cy="240133"/>
          </a:xfrm>
          <a:prstGeom prst="rect">
            <a:avLst/>
          </a:prstGeom>
          <a:ln w="12700">
            <a:miter lim="400000"/>
          </a:ln>
        </p:spPr>
      </p:pic>
      <p:sp>
        <p:nvSpPr>
          <p:cNvPr id="4" name="Straight Connector 11"/>
          <p:cNvSpPr/>
          <p:nvPr/>
        </p:nvSpPr>
        <p:spPr>
          <a:xfrm>
            <a:off x="8718550" y="4824510"/>
            <a:ext cx="2383" cy="237744"/>
          </a:xfrm>
          <a:prstGeom prst="line">
            <a:avLst/>
          </a:prstGeom>
          <a:ln>
            <a:solidFill>
              <a:srgbClr val="FFFFFF"/>
            </a:solidFill>
          </a:ln>
        </p:spPr>
        <p:txBody>
          <a:bodyPr lIns="45718" tIns="45718" rIns="45718" bIns="45718"/>
          <a:lstStyle/>
          <a:p>
            <a:pPr>
              <a:defRPr sz="1800" i="0">
                <a:solidFill>
                  <a:srgbClr val="000000"/>
                </a:solidFill>
                <a:latin typeface="+mj-lt"/>
                <a:ea typeface="+mj-ea"/>
                <a:cs typeface="+mj-cs"/>
                <a:sym typeface="Intel Clear"/>
              </a:defRPr>
            </a:pPr>
            <a:endParaRPr/>
          </a:p>
        </p:txBody>
      </p:sp>
      <p:sp>
        <p:nvSpPr>
          <p:cNvPr id="5" name="Title Text"/>
          <p:cNvSpPr txBox="1">
            <a:spLocks noGrp="1"/>
          </p:cNvSpPr>
          <p:nvPr>
            <p:ph type="title"/>
          </p:nvPr>
        </p:nvSpPr>
        <p:spPr>
          <a:xfrm>
            <a:off x="455612" y="308848"/>
            <a:ext cx="8229601" cy="86868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Title Text</a:t>
            </a:r>
          </a:p>
        </p:txBody>
      </p:sp>
      <p:sp>
        <p:nvSpPr>
          <p:cNvPr id="6" name="Body Level One…"/>
          <p:cNvSpPr txBox="1">
            <a:spLocks noGrp="1"/>
          </p:cNvSpPr>
          <p:nvPr>
            <p:ph type="body" idx="1"/>
          </p:nvPr>
        </p:nvSpPr>
        <p:spPr>
          <a:xfrm>
            <a:off x="455612" y="1203325"/>
            <a:ext cx="8228014" cy="342582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8872551" y="4897808"/>
            <a:ext cx="133401" cy="127001"/>
          </a:xfrm>
          <a:prstGeom prst="rect">
            <a:avLst/>
          </a:prstGeom>
          <a:ln w="12700">
            <a:miter lim="400000"/>
          </a:ln>
        </p:spPr>
        <p:txBody>
          <a:bodyPr wrap="none" lIns="0" tIns="0" rIns="0" bIns="0" anchor="ctr">
            <a:spAutoFit/>
          </a:bodyPr>
          <a:lstStyle>
            <a:lvl1pPr algn="r">
              <a:defRPr sz="800" i="0">
                <a:solidFill>
                  <a:srgbClr val="FFFFFF"/>
                </a:solidFill>
                <a:latin typeface="+mj-lt"/>
                <a:ea typeface="+mj-ea"/>
                <a:cs typeface="+mj-cs"/>
                <a:sym typeface="Intel Clear"/>
              </a:defRPr>
            </a:lvl1pPr>
          </a:lstStyle>
          <a:p>
            <a:fld id="{86CB4B4D-7CA3-9044-876B-883B54F8677D}" type="slidenum">
              <a:rPr/>
              <a:pPr/>
              <a:t>‹#›</a:t>
            </a:fld>
            <a:endParaRPr/>
          </a:p>
        </p:txBody>
      </p:sp>
    </p:spTree>
    <p:extLst>
      <p:ext uri="{BB962C8B-B14F-4D97-AF65-F5344CB8AC3E}">
        <p14:creationId xmlns:p14="http://schemas.microsoft.com/office/powerpoint/2010/main" val="1557656220"/>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transition spd="med"/>
  <p:timing>
    <p:tnLst>
      <p:par>
        <p:cTn id="1" dur="indefinite" restart="never" nodeType="tmRoot"/>
      </p:par>
    </p:tnLst>
  </p:timing>
  <p:hf hdr="0" ftr="0" dt="0"/>
  <p:txStyles>
    <p:title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p:titleStyle>
    <p:bodyStyle>
      <a:lvl1pPr marL="0" marR="0" indent="0" algn="l" defTabSz="457200" rtl="0" latinLnBrk="0">
        <a:lnSpc>
          <a:spcPct val="100000"/>
        </a:lnSpc>
        <a:spcBef>
          <a:spcPts val="1200"/>
        </a:spcBef>
        <a:spcAft>
          <a:spcPts val="0"/>
        </a:spcAft>
        <a:buClrTx/>
        <a:buSzTx/>
        <a:buFontTx/>
        <a:buNone/>
        <a:tabLst/>
        <a:defRPr sz="1800" b="0" i="0" u="none" strike="noStrike" cap="none" spc="0" baseline="0">
          <a:ln>
            <a:noFill/>
          </a:ln>
          <a:solidFill>
            <a:schemeClr val="accent1"/>
          </a:solidFill>
          <a:uFillTx/>
          <a:latin typeface="+mj-lt"/>
          <a:ea typeface="+mj-ea"/>
          <a:cs typeface="+mj-cs"/>
          <a:sym typeface="Intel Clear"/>
        </a:defRPr>
      </a:lvl1pPr>
      <a:lvl2pPr marL="225425" marR="0" indent="-22542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2pPr>
      <a:lvl3pPr marL="571500" marR="0" indent="-22860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3pPr>
      <a:lvl4pPr marL="998537" marR="0" indent="-257175"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4pPr>
      <a:lvl5pPr marL="1384527" marR="0" indent="-293913"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5pPr>
      <a:lvl6pPr marL="24917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6pPr>
      <a:lvl7pPr marL="2948938" marR="0" indent="-205738"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7pPr>
      <a:lvl8pPr marL="3406140" marR="0" indent="-205739"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8pPr>
      <a:lvl9pPr marL="3863340" marR="0" indent="-205740" algn="l" defTabSz="457200" rtl="0" latinLnBrk="0">
        <a:lnSpc>
          <a:spcPct val="100000"/>
        </a:lnSpc>
        <a:spcBef>
          <a:spcPts val="1200"/>
        </a:spcBef>
        <a:spcAft>
          <a:spcPts val="0"/>
        </a:spcAft>
        <a:buClrTx/>
        <a:buSzPct val="100000"/>
        <a:buFontTx/>
        <a:buChar char="•"/>
        <a:tabLst/>
        <a:defRPr sz="1800" b="0" i="0" u="none" strike="noStrike" cap="none" spc="0" baseline="0">
          <a:ln>
            <a:noFill/>
          </a:ln>
          <a:solidFill>
            <a:schemeClr val="accent1"/>
          </a:solidFill>
          <a:uFillTx/>
          <a:latin typeface="+mj-lt"/>
          <a:ea typeface="+mj-ea"/>
          <a:cs typeface="+mj-cs"/>
          <a:sym typeface="Intel Clear"/>
        </a:defRPr>
      </a:lvl9pPr>
    </p:bodyStyle>
    <p:otherStyle>
      <a:lvl1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1pPr>
      <a:lvl2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2pPr>
      <a:lvl3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3pPr>
      <a:lvl4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4pPr>
      <a:lvl5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5pPr>
      <a:lvl6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6pPr>
      <a:lvl7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7pPr>
      <a:lvl8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8pPr>
      <a:lvl9pPr marL="0" marR="0" indent="0" algn="r" defTabSz="457200" rtl="0" latinLnBrk="0">
        <a:lnSpc>
          <a:spcPct val="100000"/>
        </a:lnSpc>
        <a:spcBef>
          <a:spcPts val="0"/>
        </a:spcBef>
        <a:spcAft>
          <a:spcPts val="0"/>
        </a:spcAft>
        <a:buClrTx/>
        <a:buSzTx/>
        <a:buFontTx/>
        <a:buNone/>
        <a:tabLst/>
        <a:defRPr sz="800" b="0" i="0" u="none" strike="noStrike" cap="none" spc="0" baseline="0">
          <a:ln>
            <a:noFill/>
          </a:ln>
          <a:solidFill>
            <a:schemeClr val="tx1"/>
          </a:solidFill>
          <a:uFillTx/>
          <a:latin typeface="+mn-lt"/>
          <a:ea typeface="+mn-ea"/>
          <a:cs typeface="+mn-cs"/>
          <a:sym typeface="Intel Clear"/>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soumith/convnet-benchmarks" TargetMode="External"/><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7.xml"/><Relationship Id="rId1" Type="http://schemas.openxmlformats.org/officeDocument/2006/relationships/slideLayout" Target="../slideLayouts/slideLayout31.xml"/><Relationship Id="rId4" Type="http://schemas.openxmlformats.org/officeDocument/2006/relationships/comments" Target="../comments/commen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31.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3" Type="http://schemas.openxmlformats.org/officeDocument/2006/relationships/hyperlink" Target="https://software.intel.com/en-us/ai-academy/tools/devcloud" TargetMode="External"/><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1.xml"/></Relationships>
</file>

<file path=ppt/slides/_rels/slide62.xml.rels><?xml version="1.0" encoding="UTF-8" standalone="yes"?>
<Relationships xmlns="http://schemas.openxmlformats.org/package/2006/relationships"><Relationship Id="rId3" Type="http://schemas.openxmlformats.org/officeDocument/2006/relationships/hyperlink" Target="https://software.intel.com/en-us/ai-academy/tools/devcloud" TargetMode="External"/><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hyperlink" Target="http://www.intel.com/performance" TargetMode="External"/><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8" Type="http://schemas.openxmlformats.org/officeDocument/2006/relationships/hyperlink" Target="https://papers.nips.cc/paper/4824-imagenet-classification-with-deep-convolutional-neural-networks.pdf" TargetMode="External"/><Relationship Id="rId3" Type="http://schemas.openxmlformats.org/officeDocument/2006/relationships/hyperlink" Target="https://github.com/fommil/netlib-java" TargetMode="External"/><Relationship Id="rId7" Type="http://schemas.openxmlformats.org/officeDocument/2006/relationships/hyperlink" Target="https://github.com/intel/caffe" TargetMode="External"/><Relationship Id="rId2" Type="http://schemas.openxmlformats.org/officeDocument/2006/relationships/notesSlide" Target="../notesSlides/notesSlide52.xml"/><Relationship Id="rId1" Type="http://schemas.openxmlformats.org/officeDocument/2006/relationships/slideLayout" Target="../slideLayouts/slideLayout34.xml"/><Relationship Id="rId6" Type="http://schemas.openxmlformats.org/officeDocument/2006/relationships/hyperlink" Target="https://github.com/BVLC/caffe" TargetMode="External"/><Relationship Id="rId5" Type="http://schemas.openxmlformats.org/officeDocument/2006/relationships/hyperlink" Target="http://static.googleusercontent.com/media/research.google.com/en/pubs/archive/43022.pdf" TargetMode="External"/><Relationship Id="rId4" Type="http://schemas.openxmlformats.org/officeDocument/2006/relationships/hyperlink" Target="https://github.com/databricks/spark-perf" TargetMode="External"/><Relationship Id="rId9" Type="http://schemas.openxmlformats.org/officeDocument/2006/relationships/hyperlink" Target="http://www.intel.com/performanc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www.intel.com/performance/datacenter" TargetMode="External"/><Relationship Id="rId2" Type="http://schemas.openxmlformats.org/officeDocument/2006/relationships/notesSlide" Target="../notesSlides/notesSlide53.xml"/><Relationship Id="rId1" Type="http://schemas.openxmlformats.org/officeDocument/2006/relationships/slideLayout" Target="../slideLayouts/slideLayout34.xml"/><Relationship Id="rId6" Type="http://schemas.openxmlformats.org/officeDocument/2006/relationships/hyperlink" Target="https://papers.nips.cc/paper/4824-Large%20image%20database-classification-with-deep-convolutional-neural-networks.pdf" TargetMode="External"/><Relationship Id="rId5" Type="http://schemas.openxmlformats.org/officeDocument/2006/relationships/hyperlink" Target="http://arxiv.org/pdf/1511.00175v2.pdf" TargetMode="External"/><Relationship Id="rId4" Type="http://schemas.openxmlformats.org/officeDocument/2006/relationships/hyperlink" Target="http://www.slideshare.net/NVIDIA/gtc-2016-opening-keynote"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dmlc/mxnet/tree/master/example/image-classification/symbols" TargetMode="External"/><Relationship Id="rId3" Type="http://schemas.openxmlformats.org/officeDocument/2006/relationships/hyperlink" Target="https://github.com/intel/caffe/tree/master/models/intel_optimized_models" TargetMode="External"/><Relationship Id="rId7" Type="http://schemas.openxmlformats.org/officeDocument/2006/relationships/hyperlink" Target="https://github.com/dmlc/mxnet/"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35.xml"/><Relationship Id="rId6" Type="http://schemas.openxmlformats.org/officeDocument/2006/relationships/hyperlink" Target="https://github.com/soumith/convnet-benchmarks/tree/master/tensorflow" TargetMode="Externa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intel/caffe/tree/master/models/intel_optimized_models"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35.xm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0.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17.tiff"/></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intel/caffe/tree/master/models/intel_optimized_models" TargetMode="External"/><Relationship Id="rId2" Type="http://schemas.openxmlformats.org/officeDocument/2006/relationships/hyperlink" Target="http://github.com/intel/caffe/" TargetMode="External"/><Relationship Id="rId1" Type="http://schemas.openxmlformats.org/officeDocument/2006/relationships/slideLayout" Target="../slideLayouts/slideLayout35.xml"/><Relationship Id="rId5" Type="http://schemas.openxmlformats.org/officeDocument/2006/relationships/hyperlink" Target="https://github.com/soumith/convnet-benchmarks/tree/master/caffe/imagenet_winners" TargetMode="External"/><Relationship Id="rId4" Type="http://schemas.openxmlformats.org/officeDocument/2006/relationships/hyperlink" Target="https://github.com/intel/caffe/tree/master/models/default_vgg_19"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www.bsc.es/"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6" Type="http://schemas.openxmlformats.org/officeDocument/2006/relationships/hyperlink" Target="https://blog.surf.nl/en/imagenet-1k-training-on-intel-xeon-phi-in-less-than-40-minutes/" TargetMode="External"/><Relationship Id="rId5" Type="http://schemas.openxmlformats.org/officeDocument/2006/relationships/hyperlink" Target="https://github.com/intel/caffe/tree/master/models/intel_optimized_models" TargetMode="External"/><Relationship Id="rId4" Type="http://schemas.openxmlformats.org/officeDocument/2006/relationships/hyperlink" Target="http://github.com/intel/caff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hyperlink" Target="https://www.continuum.io/downloads#linux" TargetMode="External"/><Relationship Id="rId2" Type="http://schemas.openxmlformats.org/officeDocument/2006/relationships/notesSlide" Target="../notesSlides/notesSlide57.xml"/><Relationship Id="rId1" Type="http://schemas.openxmlformats.org/officeDocument/2006/relationships/slideLayout" Target="../slideLayouts/slideLayout31.xml"/><Relationship Id="rId4" Type="http://schemas.openxmlformats.org/officeDocument/2006/relationships/hyperlink" Target="http://localhost:8888/"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31.xml"/><Relationship Id="rId4" Type="http://schemas.openxmlformats.org/officeDocument/2006/relationships/image" Target="../media/image44.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ctrTitle"/>
          </p:nvPr>
        </p:nvSpPr>
        <p:spPr>
          <a:xfrm>
            <a:off x="444685" y="2479419"/>
            <a:ext cx="8699315" cy="1102522"/>
          </a:xfrm>
          <a:prstGeom prst="rect">
            <a:avLst/>
          </a:prstGeom>
        </p:spPr>
        <p:txBody>
          <a:bodyPr anchor="t"/>
          <a:lstStyle/>
          <a:p>
            <a:pPr defTabSz="420623">
              <a:defRPr sz="5900"/>
            </a:pPr>
            <a:r>
              <a:rPr dirty="0"/>
              <a:t>Artificial  </a:t>
            </a:r>
            <a:r>
              <a:rPr/>
              <a:t>Intelligence  </a:t>
            </a:r>
            <a:r>
              <a:rPr lang="en-US" smtClean="0"/>
              <a:t>5</a:t>
            </a:r>
            <a:r>
              <a:rPr smtClean="0"/>
              <a:t>01 </a:t>
            </a:r>
            <a:endParaRPr dirty="0"/>
          </a:p>
        </p:txBody>
      </p:sp>
      <p:sp>
        <p:nvSpPr>
          <p:cNvPr id="217" name="Subtitle 2"/>
          <p:cNvSpPr txBox="1">
            <a:spLocks noGrp="1"/>
          </p:cNvSpPr>
          <p:nvPr>
            <p:ph type="subTitle" sz="quarter" idx="1"/>
          </p:nvPr>
        </p:nvSpPr>
        <p:spPr>
          <a:xfrm>
            <a:off x="455612" y="3493008"/>
            <a:ext cx="7606563" cy="925361"/>
          </a:xfrm>
          <a:prstGeom prst="rect">
            <a:avLst/>
          </a:prstGeom>
        </p:spPr>
        <p:txBody>
          <a:bodyPr/>
          <a:lstStyle/>
          <a:p>
            <a:pPr marL="228600" indent="-304800">
              <a:spcBef>
                <a:spcPts val="0"/>
              </a:spcBef>
              <a:defRPr sz="2800"/>
            </a:pPr>
            <a:r>
              <a:rPr dirty="0"/>
              <a:t>Lesson </a:t>
            </a:r>
            <a:r>
              <a:rPr lang="en-US" dirty="0" smtClean="0"/>
              <a:t>8</a:t>
            </a:r>
            <a:endParaRPr dirty="0"/>
          </a:p>
          <a:p>
            <a:pPr marL="228600" indent="-304800">
              <a:spcBef>
                <a:spcPts val="0"/>
              </a:spcBef>
              <a:defRPr sz="2800"/>
            </a:pPr>
            <a:r>
              <a:rPr dirty="0"/>
              <a:t>Software</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AI Developer</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10</a:t>
            </a:fld>
            <a:endParaRPr lang="uk-UA"/>
          </a:p>
        </p:txBody>
      </p:sp>
      <p:sp>
        <p:nvSpPr>
          <p:cNvPr id="6" name="Rectangle 5"/>
          <p:cNvSpPr/>
          <p:nvPr/>
        </p:nvSpPr>
        <p:spPr>
          <a:xfrm>
            <a:off x="455611" y="1175326"/>
            <a:ext cx="6973889" cy="2616101"/>
          </a:xfrm>
          <a:prstGeom prst="rect">
            <a:avLst/>
          </a:prstGeom>
        </p:spPr>
        <p:txBody>
          <a:bodyPr wrap="square">
            <a:spAutoFit/>
          </a:bodyPr>
          <a:lstStyle/>
          <a:p>
            <a:pPr>
              <a:spcBef>
                <a:spcPts val="600"/>
              </a:spcBef>
            </a:pPr>
            <a:r>
              <a:rPr lang="en-US" dirty="0" smtClean="0">
                <a:solidFill>
                  <a:schemeClr val="accent1">
                    <a:lumMod val="50000"/>
                  </a:schemeClr>
                </a:solidFill>
              </a:rPr>
              <a:t>An AI developer needs to leverage existing code so they can focus on the big picture and overall system framework. </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Use code that’s optimized for the underlying hardware since AI tasks require a large amount of computation to complete. </a:t>
            </a:r>
          </a:p>
          <a:p>
            <a:pPr marL="285750" indent="-285750">
              <a:spcBef>
                <a:spcPts val="600"/>
              </a:spcBef>
              <a:buFont typeface="Arial" charset="0"/>
              <a:buChar char="•"/>
            </a:pPr>
            <a:r>
              <a:rPr lang="en-US" dirty="0" smtClean="0">
                <a:solidFill>
                  <a:schemeClr val="accent1">
                    <a:lumMod val="50000"/>
                  </a:schemeClr>
                </a:solidFill>
              </a:rPr>
              <a:t>Simplify model development and training by providing high-level  primitives for complex and error-prone mathematical transformations. </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Understand and use algorithms by stringing together API calls.</a:t>
            </a:r>
          </a:p>
          <a:p>
            <a:pPr marL="285750" indent="-285750">
              <a:spcBef>
                <a:spcPts val="600"/>
              </a:spcBef>
              <a:buFont typeface="Arial" charset="0"/>
              <a:buChar char="•"/>
            </a:pPr>
            <a:r>
              <a:rPr lang="en-US" dirty="0" smtClean="0">
                <a:solidFill>
                  <a:schemeClr val="accent1">
                    <a:lumMod val="50000"/>
                  </a:schemeClr>
                </a:solidFill>
              </a:rPr>
              <a:t>Take advantage of software libraries and frameworks.</a:t>
            </a:r>
          </a:p>
        </p:txBody>
      </p:sp>
    </p:spTree>
    <p:extLst>
      <p:ext uri="{BB962C8B-B14F-4D97-AF65-F5344CB8AC3E}">
        <p14:creationId xmlns:p14="http://schemas.microsoft.com/office/powerpoint/2010/main" val="789520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smtClean="0"/>
              <a:t>AI Developer</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11</a:t>
            </a:fld>
            <a:endParaRPr lang="uk-UA"/>
          </a:p>
        </p:txBody>
      </p:sp>
      <p:sp>
        <p:nvSpPr>
          <p:cNvPr id="6" name="Rectangle 5"/>
          <p:cNvSpPr/>
          <p:nvPr/>
        </p:nvSpPr>
        <p:spPr>
          <a:xfrm>
            <a:off x="455611" y="1175326"/>
            <a:ext cx="8139749" cy="2262158"/>
          </a:xfrm>
          <a:prstGeom prst="rect">
            <a:avLst/>
          </a:prstGeom>
        </p:spPr>
        <p:txBody>
          <a:bodyPr wrap="square">
            <a:spAutoFit/>
          </a:bodyPr>
          <a:lstStyle/>
          <a:p>
            <a:pPr>
              <a:spcBef>
                <a:spcPts val="600"/>
              </a:spcBef>
            </a:pPr>
            <a:r>
              <a:rPr lang="en-US" dirty="0">
                <a:solidFill>
                  <a:schemeClr val="accent1">
                    <a:lumMod val="50000"/>
                  </a:schemeClr>
                </a:solidFill>
              </a:rPr>
              <a:t>Intel® has developed </a:t>
            </a:r>
            <a:r>
              <a:rPr lang="en-US" dirty="0" smtClean="0">
                <a:solidFill>
                  <a:schemeClr val="accent1">
                    <a:lumMod val="50000"/>
                  </a:schemeClr>
                </a:solidFill>
              </a:rPr>
              <a:t>highly optimized math </a:t>
            </a:r>
            <a:r>
              <a:rPr lang="en-US" dirty="0">
                <a:solidFill>
                  <a:schemeClr val="accent1">
                    <a:lumMod val="50000"/>
                  </a:schemeClr>
                </a:solidFill>
              </a:rPr>
              <a:t>libraries on top of </a:t>
            </a:r>
            <a:r>
              <a:rPr lang="en-US" dirty="0" smtClean="0">
                <a:solidFill>
                  <a:schemeClr val="accent1">
                    <a:lumMod val="50000"/>
                  </a:schemeClr>
                </a:solidFill>
              </a:rPr>
              <a:t>hardware.</a:t>
            </a:r>
          </a:p>
          <a:p>
            <a:pPr marL="285750" indent="-285750">
              <a:spcBef>
                <a:spcPts val="600"/>
              </a:spcBef>
              <a:buFont typeface="Arial" charset="0"/>
              <a:buChar char="•"/>
            </a:pPr>
            <a:r>
              <a:rPr lang="en-US" dirty="0" smtClean="0">
                <a:solidFill>
                  <a:schemeClr val="accent1">
                    <a:lumMod val="50000"/>
                  </a:schemeClr>
                </a:solidFill>
              </a:rPr>
              <a:t>These libraries make efficient use </a:t>
            </a:r>
            <a:r>
              <a:rPr lang="en-US" dirty="0">
                <a:solidFill>
                  <a:schemeClr val="accent1">
                    <a:lumMod val="50000"/>
                  </a:schemeClr>
                </a:solidFill>
              </a:rPr>
              <a:t>of </a:t>
            </a:r>
            <a:r>
              <a:rPr lang="en-US" dirty="0" smtClean="0">
                <a:solidFill>
                  <a:schemeClr val="accent1">
                    <a:lumMod val="50000"/>
                  </a:schemeClr>
                </a:solidFill>
              </a:rPr>
              <a:t>Intel</a:t>
            </a:r>
            <a:r>
              <a:rPr lang="en-US" dirty="0">
                <a:solidFill>
                  <a:schemeClr val="accent1">
                    <a:lumMod val="50000"/>
                  </a:schemeClr>
                </a:solidFill>
              </a:rPr>
              <a:t>® processors. </a:t>
            </a:r>
          </a:p>
          <a:p>
            <a:pPr marL="285750" indent="-285750">
              <a:spcBef>
                <a:spcPts val="600"/>
              </a:spcBef>
              <a:buFont typeface="Arial" charset="0"/>
              <a:buChar char="•"/>
            </a:pPr>
            <a:r>
              <a:rPr lang="en-US" dirty="0" smtClean="0">
                <a:solidFill>
                  <a:schemeClr val="accent1">
                    <a:lumMod val="50000"/>
                  </a:schemeClr>
                </a:solidFill>
              </a:rPr>
              <a:t>Optimized deep </a:t>
            </a:r>
            <a:r>
              <a:rPr lang="en-US" dirty="0">
                <a:solidFill>
                  <a:schemeClr val="accent1">
                    <a:lumMod val="50000"/>
                  </a:schemeClr>
                </a:solidFill>
              </a:rPr>
              <a:t>learning and machine learning frameworks built on top of Intel</a:t>
            </a:r>
            <a:r>
              <a:rPr lang="en-US" dirty="0" smtClean="0">
                <a:solidFill>
                  <a:schemeClr val="accent1">
                    <a:lumMod val="50000"/>
                  </a:schemeClr>
                </a:solidFill>
              </a:rPr>
              <a:t>® libraries.</a:t>
            </a:r>
          </a:p>
          <a:p>
            <a:pPr marL="285750" indent="-285750">
              <a:spcBef>
                <a:spcPts val="600"/>
              </a:spcBef>
              <a:buFont typeface="Arial" charset="0"/>
              <a:buChar char="•"/>
            </a:pPr>
            <a:r>
              <a:rPr lang="en-US" dirty="0" smtClean="0">
                <a:solidFill>
                  <a:schemeClr val="accent1">
                    <a:lumMod val="50000"/>
                  </a:schemeClr>
                </a:solidFill>
              </a:rPr>
              <a:t>Libraries can be used to build frameworks                                                              that efficiently </a:t>
            </a:r>
            <a:r>
              <a:rPr lang="en-US" dirty="0">
                <a:solidFill>
                  <a:schemeClr val="accent1">
                    <a:lumMod val="50000"/>
                  </a:schemeClr>
                </a:solidFill>
              </a:rPr>
              <a:t>run deep learning on a </a:t>
            </a:r>
            <a:r>
              <a:rPr lang="en-US" dirty="0" smtClean="0">
                <a:solidFill>
                  <a:schemeClr val="accent1">
                    <a:lumMod val="50000"/>
                  </a:schemeClr>
                </a:solidFill>
              </a:rPr>
              <a:t>                                                                     variety </a:t>
            </a:r>
            <a:r>
              <a:rPr lang="en-US" dirty="0">
                <a:solidFill>
                  <a:schemeClr val="accent1">
                    <a:lumMod val="50000"/>
                  </a:schemeClr>
                </a:solidFill>
              </a:rPr>
              <a:t>of </a:t>
            </a:r>
            <a:r>
              <a:rPr lang="en-US" dirty="0" smtClean="0">
                <a:solidFill>
                  <a:schemeClr val="accent1">
                    <a:lumMod val="50000"/>
                  </a:schemeClr>
                </a:solidFill>
              </a:rPr>
              <a:t>platforms</a:t>
            </a:r>
            <a:endParaRPr lang="en-US" dirty="0">
              <a:solidFill>
                <a:schemeClr val="accent1">
                  <a:lumMod val="50000"/>
                </a:schemeClr>
              </a:solidFill>
            </a:endParaRPr>
          </a:p>
        </p:txBody>
      </p:sp>
      <p:grpSp>
        <p:nvGrpSpPr>
          <p:cNvPr id="19" name="Group 18"/>
          <p:cNvGrpSpPr/>
          <p:nvPr/>
        </p:nvGrpSpPr>
        <p:grpSpPr>
          <a:xfrm>
            <a:off x="5029200" y="2817750"/>
            <a:ext cx="3976752" cy="1850501"/>
            <a:chOff x="452148" y="2814751"/>
            <a:chExt cx="4012110" cy="1792454"/>
          </a:xfrm>
        </p:grpSpPr>
        <p:sp>
          <p:nvSpPr>
            <p:cNvPr id="20" name="Rounded Rectangle 1049"/>
            <p:cNvSpPr/>
            <p:nvPr/>
          </p:nvSpPr>
          <p:spPr bwMode="auto">
            <a:xfrm>
              <a:off x="452148" y="2814751"/>
              <a:ext cx="4012110"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defTabSz="913532" eaLnBrk="0" fontAlgn="base" hangingPunct="0">
                <a:spcBef>
                  <a:spcPct val="0"/>
                </a:spcBef>
                <a:spcAft>
                  <a:spcPct val="0"/>
                </a:spcAft>
              </a:pPr>
              <a:r>
                <a:rPr lang="en-US" sz="1600" b="1" dirty="0" smtClean="0">
                  <a:solidFill>
                    <a:prstClr val="white"/>
                  </a:solidFill>
                  <a:cs typeface="Arial" pitchFamily="34" charset="0"/>
                </a:rPr>
                <a:t>Frameworks</a:t>
              </a:r>
              <a:endParaRPr lang="en-US" sz="1600" b="1" dirty="0">
                <a:solidFill>
                  <a:prstClr val="white"/>
                </a:solidFill>
                <a:cs typeface="Arial" pitchFamily="34" charset="0"/>
              </a:endParaRPr>
            </a:p>
          </p:txBody>
        </p:sp>
        <p:sp>
          <p:nvSpPr>
            <p:cNvPr id="21" name="Rounded Rectangle 1049"/>
            <p:cNvSpPr/>
            <p:nvPr/>
          </p:nvSpPr>
          <p:spPr bwMode="auto">
            <a:xfrm>
              <a:off x="462637" y="3439835"/>
              <a:ext cx="1965419"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a:spcBef>
                  <a:spcPct val="0"/>
                </a:spcBef>
                <a:spcAft>
                  <a:spcPct val="0"/>
                </a:spcAft>
              </a:pPr>
              <a:r>
                <a:rPr lang="en-US" sz="1600" b="1" dirty="0">
                  <a:solidFill>
                    <a:schemeClr val="bg2">
                      <a:lumMod val="20000"/>
                      <a:lumOff val="80000"/>
                    </a:schemeClr>
                  </a:solidFill>
                </a:rPr>
                <a:t>Intel® </a:t>
              </a:r>
              <a:r>
                <a:rPr lang="en-US" sz="1600" b="1" dirty="0" smtClean="0">
                  <a:solidFill>
                    <a:schemeClr val="bg2">
                      <a:lumMod val="20000"/>
                      <a:lumOff val="80000"/>
                    </a:schemeClr>
                  </a:solidFill>
                </a:rPr>
                <a:t>Math </a:t>
              </a:r>
            </a:p>
            <a:p>
              <a:pPr algn="ctr" defTabSz="913532" eaLnBrk="0" fontAlgn="base">
                <a:spcBef>
                  <a:spcPct val="0"/>
                </a:spcBef>
                <a:spcAft>
                  <a:spcPct val="0"/>
                </a:spcAft>
              </a:pPr>
              <a:r>
                <a:rPr lang="en-US" sz="1600" b="1" dirty="0" smtClean="0">
                  <a:solidFill>
                    <a:schemeClr val="bg2">
                      <a:lumMod val="20000"/>
                      <a:lumOff val="80000"/>
                    </a:schemeClr>
                  </a:solidFill>
                </a:rPr>
                <a:t>Kernel </a:t>
              </a:r>
              <a:r>
                <a:rPr lang="en-US" sz="1600" b="1" dirty="0">
                  <a:solidFill>
                    <a:schemeClr val="bg2">
                      <a:lumMod val="20000"/>
                      <a:lumOff val="80000"/>
                    </a:schemeClr>
                  </a:solidFill>
                </a:rPr>
                <a:t>Library</a:t>
              </a:r>
              <a:endParaRPr lang="en-US" sz="1600" b="1" dirty="0">
                <a:solidFill>
                  <a:schemeClr val="bg2">
                    <a:lumMod val="20000"/>
                    <a:lumOff val="80000"/>
                  </a:schemeClr>
                </a:solidFill>
                <a:cs typeface="Arial" pitchFamily="34" charset="0"/>
              </a:endParaRPr>
            </a:p>
          </p:txBody>
        </p:sp>
        <p:sp>
          <p:nvSpPr>
            <p:cNvPr id="22" name="What problem are you trying to solve?"/>
            <p:cNvSpPr txBox="1"/>
            <p:nvPr/>
          </p:nvSpPr>
          <p:spPr>
            <a:xfrm>
              <a:off x="912903" y="2985447"/>
              <a:ext cx="64"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1200"/>
              </a:pPr>
              <a:endParaRPr dirty="0"/>
            </a:p>
          </p:txBody>
        </p:sp>
        <p:sp>
          <p:nvSpPr>
            <p:cNvPr id="23" name="What data do you need to solve it?"/>
            <p:cNvSpPr txBox="1"/>
            <p:nvPr/>
          </p:nvSpPr>
          <p:spPr>
            <a:xfrm>
              <a:off x="2316743" y="2985446"/>
              <a:ext cx="65"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1200"/>
              </a:pPr>
              <a:endParaRPr dirty="0"/>
            </a:p>
          </p:txBody>
        </p:sp>
        <p:sp>
          <p:nvSpPr>
            <p:cNvPr id="24" name="Rounded Rectangle 1049"/>
            <p:cNvSpPr/>
            <p:nvPr/>
          </p:nvSpPr>
          <p:spPr bwMode="auto">
            <a:xfrm>
              <a:off x="2498839" y="3439835"/>
              <a:ext cx="1965419"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a:spcBef>
                  <a:spcPct val="0"/>
                </a:spcBef>
                <a:spcAft>
                  <a:spcPct val="0"/>
                </a:spcAft>
              </a:pPr>
              <a:r>
                <a:rPr lang="en-US" sz="1600" b="1" dirty="0">
                  <a:solidFill>
                    <a:schemeClr val="bg2">
                      <a:lumMod val="20000"/>
                      <a:lumOff val="80000"/>
                    </a:schemeClr>
                  </a:solidFill>
                </a:rPr>
                <a:t>Intel® </a:t>
              </a:r>
              <a:r>
                <a:rPr lang="en-US" sz="1600" b="1" dirty="0" smtClean="0">
                  <a:solidFill>
                    <a:schemeClr val="bg2">
                      <a:lumMod val="20000"/>
                      <a:lumOff val="80000"/>
                    </a:schemeClr>
                  </a:solidFill>
                </a:rPr>
                <a:t>MKL-DNN</a:t>
              </a:r>
              <a:endParaRPr lang="en-US" sz="1600" b="1" dirty="0">
                <a:solidFill>
                  <a:schemeClr val="bg2">
                    <a:lumMod val="20000"/>
                    <a:lumOff val="80000"/>
                  </a:schemeClr>
                </a:solidFill>
                <a:cs typeface="Arial" pitchFamily="34" charset="0"/>
              </a:endParaRPr>
            </a:p>
          </p:txBody>
        </p:sp>
        <p:sp>
          <p:nvSpPr>
            <p:cNvPr id="25" name="Rounded Rectangle 1049"/>
            <p:cNvSpPr/>
            <p:nvPr/>
          </p:nvSpPr>
          <p:spPr bwMode="auto">
            <a:xfrm>
              <a:off x="458775" y="4063839"/>
              <a:ext cx="4005483"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hangingPunct="0">
                <a:spcBef>
                  <a:spcPct val="0"/>
                </a:spcBef>
                <a:spcAft>
                  <a:spcPct val="0"/>
                </a:spcAft>
              </a:pPr>
              <a:r>
                <a:rPr lang="en-US" sz="1600" b="1" dirty="0" smtClean="0">
                  <a:solidFill>
                    <a:prstClr val="white"/>
                  </a:solidFill>
                  <a:cs typeface="Arial" pitchFamily="34" charset="0"/>
                </a:rPr>
                <a:t>Hardware</a:t>
              </a:r>
              <a:endParaRPr lang="en-US" sz="1600" b="1" dirty="0">
                <a:solidFill>
                  <a:prstClr val="white"/>
                </a:solidFill>
                <a:cs typeface="Arial" pitchFamily="34" charset="0"/>
              </a:endParaRPr>
            </a:p>
          </p:txBody>
        </p:sp>
        <p:grpSp>
          <p:nvGrpSpPr>
            <p:cNvPr id="26" name="Group 25"/>
            <p:cNvGrpSpPr/>
            <p:nvPr/>
          </p:nvGrpSpPr>
          <p:grpSpPr>
            <a:xfrm>
              <a:off x="1750465" y="2942258"/>
              <a:ext cx="2582177" cy="288353"/>
              <a:chOff x="4691402" y="3358117"/>
              <a:chExt cx="3272326" cy="416758"/>
            </a:xfrm>
          </p:grpSpPr>
          <p:sp>
            <p:nvSpPr>
              <p:cNvPr id="27" name="Rounded Rectangle 1049"/>
              <p:cNvSpPr/>
              <p:nvPr/>
            </p:nvSpPr>
            <p:spPr bwMode="auto">
              <a:xfrm>
                <a:off x="4691402" y="3358117"/>
                <a:ext cx="3272326" cy="416758"/>
              </a:xfrm>
              <a:prstGeom prst="roundRect">
                <a:avLst/>
              </a:prstGeom>
              <a:solidFill>
                <a:srgbClr val="FFFFFF"/>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hangingPunct="0">
                  <a:spcBef>
                    <a:spcPct val="0"/>
                  </a:spcBef>
                  <a:spcAft>
                    <a:spcPct val="0"/>
                  </a:spcAft>
                </a:pPr>
                <a:endParaRPr lang="en-US" sz="1600" b="1" dirty="0">
                  <a:solidFill>
                    <a:prstClr val="white"/>
                  </a:solidFill>
                  <a:cs typeface="Arial" pitchFamily="34" charset="0"/>
                </a:endParaRPr>
              </a:p>
            </p:txBody>
          </p:sp>
          <p:grpSp>
            <p:nvGrpSpPr>
              <p:cNvPr id="28" name="Group 27"/>
              <p:cNvGrpSpPr/>
              <p:nvPr/>
            </p:nvGrpSpPr>
            <p:grpSpPr>
              <a:xfrm>
                <a:off x="4763023" y="3382130"/>
                <a:ext cx="3129085" cy="368732"/>
                <a:chOff x="4962894" y="3527382"/>
                <a:chExt cx="3129085" cy="368732"/>
              </a:xfrm>
            </p:grpSpPr>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2894" y="3566674"/>
                  <a:ext cx="340443" cy="290149"/>
                </a:xfrm>
                <a:prstGeom prst="rect">
                  <a:avLst/>
                </a:prstGeom>
              </p:spPr>
            </p:pic>
            <p:pic>
              <p:nvPicPr>
                <p:cNvPr id="34" name="Picture 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2889" y="3584587"/>
                  <a:ext cx="238818" cy="254323"/>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82884" y="3561898"/>
                  <a:ext cx="333842" cy="299701"/>
                </a:xfrm>
                <a:prstGeom prst="rect">
                  <a:avLst/>
                </a:prstGeom>
              </p:spPr>
            </p:pic>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9529" y="3605486"/>
                  <a:ext cx="620557" cy="212525"/>
                </a:xfrm>
                <a:prstGeom prst="rect">
                  <a:avLst/>
                </a:prstGeom>
              </p:spPr>
            </p:pic>
            <p:pic>
              <p:nvPicPr>
                <p:cNvPr id="38" name="Picture 37"/>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584510" y="3585752"/>
                  <a:ext cx="507469" cy="251993"/>
                </a:xfrm>
                <a:prstGeom prst="rect">
                  <a:avLst/>
                </a:prstGeom>
              </p:spPr>
            </p:pic>
            <p:pic>
              <p:nvPicPr>
                <p:cNvPr id="40" name="Picture 8" descr="https://devblogs.nvidia.com/parallelforall/wp-content/uploads/2015/05/theano_logo_allblue_179x115-179x115.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06140" y="3527382"/>
                  <a:ext cx="573941" cy="36873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38350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smtClean="0"/>
              <a:t>AI Developer</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12</a:t>
            </a:fld>
            <a:endParaRPr lang="uk-UA"/>
          </a:p>
        </p:txBody>
      </p:sp>
      <p:sp>
        <p:nvSpPr>
          <p:cNvPr id="6" name="Rectangle 5"/>
          <p:cNvSpPr/>
          <p:nvPr/>
        </p:nvSpPr>
        <p:spPr>
          <a:xfrm>
            <a:off x="455611" y="1175326"/>
            <a:ext cx="8139749" cy="1985159"/>
          </a:xfrm>
          <a:prstGeom prst="rect">
            <a:avLst/>
          </a:prstGeom>
        </p:spPr>
        <p:txBody>
          <a:bodyPr wrap="square">
            <a:spAutoFit/>
          </a:bodyPr>
          <a:lstStyle/>
          <a:p>
            <a:pPr>
              <a:spcBef>
                <a:spcPts val="600"/>
              </a:spcBef>
            </a:pPr>
            <a:r>
              <a:rPr lang="en-US" dirty="0" smtClean="0">
                <a:solidFill>
                  <a:schemeClr val="accent1">
                    <a:lumMod val="50000"/>
                  </a:schemeClr>
                </a:solidFill>
              </a:rPr>
              <a:t>Throughout this lesson we will cover the existing software pieces that can be leveraged.</a:t>
            </a:r>
          </a:p>
          <a:p>
            <a:pPr marL="285750" indent="-285750">
              <a:spcBef>
                <a:spcPts val="600"/>
              </a:spcBef>
              <a:buFont typeface="Arial" charset="0"/>
              <a:buChar char="•"/>
            </a:pPr>
            <a:r>
              <a:rPr lang="en-US" dirty="0" smtClean="0">
                <a:solidFill>
                  <a:schemeClr val="accent1">
                    <a:lumMod val="50000"/>
                  </a:schemeClr>
                </a:solidFill>
              </a:rPr>
              <a:t>Background on software libraries and frameworks. </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Libraries optimized for underlying hardware.</a:t>
            </a:r>
          </a:p>
          <a:p>
            <a:pPr marL="285750" indent="-285750">
              <a:spcBef>
                <a:spcPts val="600"/>
              </a:spcBef>
              <a:buFont typeface="Arial" charset="0"/>
              <a:buChar char="•"/>
            </a:pPr>
            <a:r>
              <a:rPr lang="en-US" dirty="0" smtClean="0">
                <a:solidFill>
                  <a:schemeClr val="accent1">
                    <a:lumMod val="50000"/>
                  </a:schemeClr>
                </a:solidFill>
              </a:rPr>
              <a:t>Frameworks built on top of these </a:t>
            </a:r>
            <a:br>
              <a:rPr lang="en-US" dirty="0" smtClean="0">
                <a:solidFill>
                  <a:schemeClr val="accent1">
                    <a:lumMod val="50000"/>
                  </a:schemeClr>
                </a:solidFill>
              </a:rPr>
            </a:br>
            <a:r>
              <a:rPr lang="en-US" dirty="0" smtClean="0">
                <a:solidFill>
                  <a:schemeClr val="accent1">
                    <a:lumMod val="50000"/>
                  </a:schemeClr>
                </a:solidFill>
              </a:rPr>
              <a:t>libraries.</a:t>
            </a:r>
          </a:p>
        </p:txBody>
      </p:sp>
      <p:grpSp>
        <p:nvGrpSpPr>
          <p:cNvPr id="29" name="Group 28"/>
          <p:cNvGrpSpPr/>
          <p:nvPr/>
        </p:nvGrpSpPr>
        <p:grpSpPr>
          <a:xfrm>
            <a:off x="5029200" y="2615387"/>
            <a:ext cx="3976752" cy="1850500"/>
            <a:chOff x="452148" y="2814751"/>
            <a:chExt cx="4012110" cy="1792453"/>
          </a:xfrm>
        </p:grpSpPr>
        <p:sp>
          <p:nvSpPr>
            <p:cNvPr id="30" name="Rounded Rectangle 1049"/>
            <p:cNvSpPr/>
            <p:nvPr/>
          </p:nvSpPr>
          <p:spPr bwMode="auto">
            <a:xfrm>
              <a:off x="452148" y="2814751"/>
              <a:ext cx="4012110"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defTabSz="913532" eaLnBrk="0" fontAlgn="base" hangingPunct="0">
                <a:spcBef>
                  <a:spcPct val="0"/>
                </a:spcBef>
                <a:spcAft>
                  <a:spcPct val="0"/>
                </a:spcAft>
              </a:pPr>
              <a:r>
                <a:rPr lang="en-US" sz="1600" b="1" dirty="0" smtClean="0">
                  <a:solidFill>
                    <a:prstClr val="white"/>
                  </a:solidFill>
                  <a:cs typeface="Arial" pitchFamily="34" charset="0"/>
                </a:rPr>
                <a:t>Frameworks</a:t>
              </a:r>
              <a:endParaRPr lang="en-US" sz="1600" b="1" dirty="0">
                <a:solidFill>
                  <a:prstClr val="white"/>
                </a:solidFill>
                <a:cs typeface="Arial" pitchFamily="34" charset="0"/>
              </a:endParaRPr>
            </a:p>
          </p:txBody>
        </p:sp>
        <p:sp>
          <p:nvSpPr>
            <p:cNvPr id="31" name="Rounded Rectangle 1049"/>
            <p:cNvSpPr/>
            <p:nvPr/>
          </p:nvSpPr>
          <p:spPr bwMode="auto">
            <a:xfrm>
              <a:off x="462637" y="3439835"/>
              <a:ext cx="1965419"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a:spcBef>
                  <a:spcPct val="0"/>
                </a:spcBef>
                <a:spcAft>
                  <a:spcPct val="0"/>
                </a:spcAft>
              </a:pPr>
              <a:r>
                <a:rPr lang="en-US" sz="1600" b="1" dirty="0">
                  <a:solidFill>
                    <a:schemeClr val="bg2">
                      <a:lumMod val="20000"/>
                      <a:lumOff val="80000"/>
                    </a:schemeClr>
                  </a:solidFill>
                </a:rPr>
                <a:t>Intel® </a:t>
              </a:r>
              <a:r>
                <a:rPr lang="en-US" sz="1600" b="1" dirty="0" smtClean="0">
                  <a:solidFill>
                    <a:schemeClr val="bg2">
                      <a:lumMod val="20000"/>
                      <a:lumOff val="80000"/>
                    </a:schemeClr>
                  </a:solidFill>
                </a:rPr>
                <a:t>Math </a:t>
              </a:r>
            </a:p>
            <a:p>
              <a:pPr algn="ctr" defTabSz="913532" eaLnBrk="0" fontAlgn="base">
                <a:spcBef>
                  <a:spcPct val="0"/>
                </a:spcBef>
                <a:spcAft>
                  <a:spcPct val="0"/>
                </a:spcAft>
              </a:pPr>
              <a:r>
                <a:rPr lang="en-US" sz="1600" b="1" dirty="0" smtClean="0">
                  <a:solidFill>
                    <a:schemeClr val="bg2">
                      <a:lumMod val="20000"/>
                      <a:lumOff val="80000"/>
                    </a:schemeClr>
                  </a:solidFill>
                </a:rPr>
                <a:t>Kernel </a:t>
              </a:r>
              <a:r>
                <a:rPr lang="en-US" sz="1600" b="1" dirty="0">
                  <a:solidFill>
                    <a:schemeClr val="bg2">
                      <a:lumMod val="20000"/>
                      <a:lumOff val="80000"/>
                    </a:schemeClr>
                  </a:solidFill>
                </a:rPr>
                <a:t>Library</a:t>
              </a:r>
              <a:endParaRPr lang="en-US" sz="1600" b="1" dirty="0">
                <a:solidFill>
                  <a:schemeClr val="bg2">
                    <a:lumMod val="20000"/>
                    <a:lumOff val="80000"/>
                  </a:schemeClr>
                </a:solidFill>
                <a:cs typeface="Arial" pitchFamily="34" charset="0"/>
              </a:endParaRPr>
            </a:p>
          </p:txBody>
        </p:sp>
        <p:sp>
          <p:nvSpPr>
            <p:cNvPr id="33" name="What problem are you trying to solve?"/>
            <p:cNvSpPr txBox="1"/>
            <p:nvPr/>
          </p:nvSpPr>
          <p:spPr>
            <a:xfrm>
              <a:off x="912903" y="2985447"/>
              <a:ext cx="64"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1200"/>
              </a:pPr>
              <a:endParaRPr dirty="0"/>
            </a:p>
          </p:txBody>
        </p:sp>
        <p:sp>
          <p:nvSpPr>
            <p:cNvPr id="37" name="What data do you need to solve it?"/>
            <p:cNvSpPr txBox="1"/>
            <p:nvPr/>
          </p:nvSpPr>
          <p:spPr>
            <a:xfrm>
              <a:off x="2316743" y="2985446"/>
              <a:ext cx="65" cy="1846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algn="ctr">
                <a:defRPr sz="1200"/>
              </a:pPr>
              <a:endParaRPr dirty="0"/>
            </a:p>
          </p:txBody>
        </p:sp>
        <p:sp>
          <p:nvSpPr>
            <p:cNvPr id="39" name="Rounded Rectangle 1049"/>
            <p:cNvSpPr/>
            <p:nvPr/>
          </p:nvSpPr>
          <p:spPr bwMode="auto">
            <a:xfrm>
              <a:off x="2498839" y="3439835"/>
              <a:ext cx="1965419"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a:spcBef>
                  <a:spcPct val="0"/>
                </a:spcBef>
                <a:spcAft>
                  <a:spcPct val="0"/>
                </a:spcAft>
              </a:pPr>
              <a:r>
                <a:rPr lang="en-US" sz="1600" b="1" dirty="0">
                  <a:solidFill>
                    <a:schemeClr val="bg2">
                      <a:lumMod val="20000"/>
                      <a:lumOff val="80000"/>
                    </a:schemeClr>
                  </a:solidFill>
                </a:rPr>
                <a:t>Intel® </a:t>
              </a:r>
              <a:r>
                <a:rPr lang="en-US" sz="1600" b="1" dirty="0" smtClean="0">
                  <a:solidFill>
                    <a:schemeClr val="bg2">
                      <a:lumMod val="20000"/>
                      <a:lumOff val="80000"/>
                    </a:schemeClr>
                  </a:solidFill>
                </a:rPr>
                <a:t>MKL-DNN</a:t>
              </a:r>
              <a:endParaRPr lang="en-US" sz="1600" b="1" dirty="0">
                <a:solidFill>
                  <a:schemeClr val="bg2">
                    <a:lumMod val="20000"/>
                    <a:lumOff val="80000"/>
                  </a:schemeClr>
                </a:solidFill>
                <a:cs typeface="Arial" pitchFamily="34" charset="0"/>
              </a:endParaRPr>
            </a:p>
          </p:txBody>
        </p:sp>
        <p:sp>
          <p:nvSpPr>
            <p:cNvPr id="41" name="Rounded Rectangle 1049"/>
            <p:cNvSpPr/>
            <p:nvPr/>
          </p:nvSpPr>
          <p:spPr bwMode="auto">
            <a:xfrm>
              <a:off x="458774" y="4063838"/>
              <a:ext cx="4005484" cy="543366"/>
            </a:xfrm>
            <a:prstGeom prst="roundRect">
              <a:avLst/>
            </a:prstGeom>
            <a:solidFill>
              <a:schemeClr val="accent1">
                <a:lumMod val="75000"/>
              </a:schemeClr>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hangingPunct="0">
                <a:spcBef>
                  <a:spcPct val="0"/>
                </a:spcBef>
                <a:spcAft>
                  <a:spcPct val="0"/>
                </a:spcAft>
              </a:pPr>
              <a:r>
                <a:rPr lang="en-US" sz="1600" b="1" dirty="0" smtClean="0">
                  <a:solidFill>
                    <a:prstClr val="white"/>
                  </a:solidFill>
                  <a:cs typeface="Arial" pitchFamily="34" charset="0"/>
                </a:rPr>
                <a:t>Hardware</a:t>
              </a:r>
              <a:endParaRPr lang="en-US" sz="1600" b="1" dirty="0">
                <a:solidFill>
                  <a:prstClr val="white"/>
                </a:solidFill>
                <a:cs typeface="Arial" pitchFamily="34" charset="0"/>
              </a:endParaRPr>
            </a:p>
          </p:txBody>
        </p:sp>
        <p:grpSp>
          <p:nvGrpSpPr>
            <p:cNvPr id="42" name="Group 41"/>
            <p:cNvGrpSpPr/>
            <p:nvPr/>
          </p:nvGrpSpPr>
          <p:grpSpPr>
            <a:xfrm>
              <a:off x="1750465" y="2942258"/>
              <a:ext cx="2582177" cy="288353"/>
              <a:chOff x="4691402" y="3358117"/>
              <a:chExt cx="3272326" cy="416758"/>
            </a:xfrm>
          </p:grpSpPr>
          <p:sp>
            <p:nvSpPr>
              <p:cNvPr id="43" name="Rounded Rectangle 1049"/>
              <p:cNvSpPr/>
              <p:nvPr/>
            </p:nvSpPr>
            <p:spPr bwMode="auto">
              <a:xfrm>
                <a:off x="4691402" y="3358117"/>
                <a:ext cx="3272326" cy="416758"/>
              </a:xfrm>
              <a:prstGeom prst="roundRect">
                <a:avLst/>
              </a:prstGeom>
              <a:solidFill>
                <a:srgbClr val="FFFFFF"/>
              </a:solidFill>
              <a:ln w="12700" cap="flat" cmpd="sng" algn="ctr">
                <a:solidFill>
                  <a:schemeClr val="bg2">
                    <a:lumMod val="40000"/>
                    <a:lumOff val="60000"/>
                  </a:schemeClr>
                </a:solidFill>
                <a:prstDash val="solid"/>
                <a:round/>
                <a:headEnd type="none" w="sm" len="sm"/>
                <a:tailEnd type="none" w="sm" len="sm"/>
              </a:ln>
              <a:effectLst/>
            </p:spPr>
            <p:txBody>
              <a:bodyPr vert="horz" wrap="none" lIns="91355" tIns="45678" rIns="91355" bIns="45678" numCol="1" rtlCol="0" anchor="ctr" anchorCtr="0" compatLnSpc="1">
                <a:prstTxWarp prst="textNoShape">
                  <a:avLst/>
                </a:prstTxWarp>
              </a:bodyPr>
              <a:lstStyle/>
              <a:p>
                <a:pPr algn="ctr" defTabSz="913532" eaLnBrk="0" fontAlgn="base" hangingPunct="0">
                  <a:spcBef>
                    <a:spcPct val="0"/>
                  </a:spcBef>
                  <a:spcAft>
                    <a:spcPct val="0"/>
                  </a:spcAft>
                </a:pPr>
                <a:endParaRPr lang="en-US" sz="1600" b="1" dirty="0">
                  <a:solidFill>
                    <a:prstClr val="white"/>
                  </a:solidFill>
                  <a:cs typeface="Arial" pitchFamily="34" charset="0"/>
                </a:endParaRPr>
              </a:p>
            </p:txBody>
          </p:sp>
          <p:grpSp>
            <p:nvGrpSpPr>
              <p:cNvPr id="44" name="Group 43"/>
              <p:cNvGrpSpPr/>
              <p:nvPr/>
            </p:nvGrpSpPr>
            <p:grpSpPr>
              <a:xfrm>
                <a:off x="4763023" y="3382130"/>
                <a:ext cx="3129085" cy="368732"/>
                <a:chOff x="4962894" y="3527382"/>
                <a:chExt cx="3129085" cy="368732"/>
              </a:xfrm>
            </p:grpSpPr>
            <p:pic>
              <p:nvPicPr>
                <p:cNvPr id="45" name="Picture 4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2894" y="3566674"/>
                  <a:ext cx="340443" cy="290149"/>
                </a:xfrm>
                <a:prstGeom prst="rect">
                  <a:avLst/>
                </a:prstGeom>
              </p:spPr>
            </p:pic>
            <p:pic>
              <p:nvPicPr>
                <p:cNvPr id="46" name="Picture 4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2889" y="3584587"/>
                  <a:ext cx="238818" cy="254323"/>
                </a:xfrm>
                <a:prstGeom prst="rect">
                  <a:avLst/>
                </a:prstGeom>
              </p:spPr>
            </p:pic>
            <p:pic>
              <p:nvPicPr>
                <p:cNvPr id="47" name="Picture 4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82884" y="3561898"/>
                  <a:ext cx="333842" cy="299701"/>
                </a:xfrm>
                <a:prstGeom prst="rect">
                  <a:avLst/>
                </a:prstGeom>
              </p:spPr>
            </p:pic>
            <p:pic>
              <p:nvPicPr>
                <p:cNvPr id="48" name="Picture 4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19529" y="3605486"/>
                  <a:ext cx="620557" cy="212525"/>
                </a:xfrm>
                <a:prstGeom prst="rect">
                  <a:avLst/>
                </a:prstGeom>
              </p:spPr>
            </p:pic>
            <p:pic>
              <p:nvPicPr>
                <p:cNvPr id="49" name="Picture 48"/>
                <p:cNvPicPr>
                  <a:picLocks noChangeAspect="1"/>
                </p:cNvPicPr>
                <p:nvPr/>
              </p:nvPicPr>
              <p:blipFill rotWithShape="1">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584510" y="3585752"/>
                  <a:ext cx="507469" cy="251993"/>
                </a:xfrm>
                <a:prstGeom prst="rect">
                  <a:avLst/>
                </a:prstGeom>
              </p:spPr>
            </p:pic>
            <p:pic>
              <p:nvPicPr>
                <p:cNvPr id="50" name="Picture 8" descr="https://devblogs.nvidia.com/parallelforall/wp-content/uploads/2015/05/theano_logo_allblue_179x115-179x115.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406140" y="3527382"/>
                  <a:ext cx="573941" cy="368732"/>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323542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Libraries &amp; Frameworks</a:t>
            </a:r>
            <a:endParaRPr lang="en-US" dirty="0"/>
          </a:p>
        </p:txBody>
      </p:sp>
    </p:spTree>
    <p:extLst>
      <p:ext uri="{BB962C8B-B14F-4D97-AF65-F5344CB8AC3E}">
        <p14:creationId xmlns:p14="http://schemas.microsoft.com/office/powerpoint/2010/main" val="31765085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Software Library</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14</a:t>
            </a:fld>
            <a:endParaRPr lang="uk-UA"/>
          </a:p>
        </p:txBody>
      </p:sp>
      <p:sp>
        <p:nvSpPr>
          <p:cNvPr id="6" name="Rectangle 5"/>
          <p:cNvSpPr/>
          <p:nvPr/>
        </p:nvSpPr>
        <p:spPr>
          <a:xfrm>
            <a:off x="455611" y="1175326"/>
            <a:ext cx="6973889" cy="2539157"/>
          </a:xfrm>
          <a:prstGeom prst="rect">
            <a:avLst/>
          </a:prstGeom>
        </p:spPr>
        <p:txBody>
          <a:bodyPr wrap="square">
            <a:spAutoFit/>
          </a:bodyPr>
          <a:lstStyle/>
          <a:p>
            <a:pPr>
              <a:spcBef>
                <a:spcPts val="600"/>
              </a:spcBef>
            </a:pPr>
            <a:r>
              <a:rPr lang="en-US" dirty="0">
                <a:solidFill>
                  <a:schemeClr val="accent1">
                    <a:lumMod val="50000"/>
                  </a:schemeClr>
                </a:solidFill>
              </a:rPr>
              <a:t>A </a:t>
            </a:r>
            <a:r>
              <a:rPr lang="en-US" b="1" dirty="0">
                <a:solidFill>
                  <a:schemeClr val="accent1">
                    <a:lumMod val="50000"/>
                  </a:schemeClr>
                </a:solidFill>
              </a:rPr>
              <a:t>software library </a:t>
            </a:r>
            <a:r>
              <a:rPr lang="en-US" dirty="0">
                <a:solidFill>
                  <a:schemeClr val="accent1">
                    <a:lumMod val="50000"/>
                  </a:schemeClr>
                </a:solidFill>
              </a:rPr>
              <a:t>is a set of code that provides functionality </a:t>
            </a:r>
            <a:r>
              <a:rPr lang="en-US" dirty="0" smtClean="0">
                <a:solidFill>
                  <a:schemeClr val="accent1">
                    <a:lumMod val="50000"/>
                  </a:schemeClr>
                </a:solidFill>
              </a:rPr>
              <a:t>that can be called from your own code.</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Using libraries is advantageous for developers since they can use others’ code without needing the knowledge to write it themselves.</a:t>
            </a:r>
          </a:p>
          <a:p>
            <a:pPr marL="285750" indent="-285750">
              <a:spcBef>
                <a:spcPts val="600"/>
              </a:spcBef>
              <a:buFont typeface="Arial" charset="0"/>
              <a:buChar char="•"/>
            </a:pPr>
            <a:r>
              <a:rPr lang="en-US" dirty="0">
                <a:solidFill>
                  <a:schemeClr val="accent1">
                    <a:lumMod val="50000"/>
                  </a:schemeClr>
                </a:solidFill>
              </a:rPr>
              <a:t>Encourages modular code development, where distinct groups of functionality are grouped together into distinct libraries.</a:t>
            </a:r>
          </a:p>
          <a:p>
            <a:pPr marL="285750" indent="-285750">
              <a:spcBef>
                <a:spcPts val="600"/>
              </a:spcBef>
              <a:buFont typeface="Arial" charset="0"/>
              <a:buChar char="•"/>
            </a:pPr>
            <a:r>
              <a:rPr lang="en-US" dirty="0">
                <a:solidFill>
                  <a:schemeClr val="accent1">
                    <a:lumMod val="50000"/>
                  </a:schemeClr>
                </a:solidFill>
              </a:rPr>
              <a:t>Due to libraries’ usefulness, all languages include functionality to use code from external libraries within a program</a:t>
            </a:r>
          </a:p>
        </p:txBody>
      </p:sp>
    </p:spTree>
    <p:extLst>
      <p:ext uri="{BB962C8B-B14F-4D97-AF65-F5344CB8AC3E}">
        <p14:creationId xmlns:p14="http://schemas.microsoft.com/office/powerpoint/2010/main" val="48986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Software Frameworks</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15</a:t>
            </a:fld>
            <a:endParaRPr lang="uk-UA"/>
          </a:p>
        </p:txBody>
      </p:sp>
      <p:sp>
        <p:nvSpPr>
          <p:cNvPr id="6" name="Rectangle 5"/>
          <p:cNvSpPr/>
          <p:nvPr/>
        </p:nvSpPr>
        <p:spPr>
          <a:xfrm>
            <a:off x="455611" y="1175326"/>
            <a:ext cx="8139749" cy="2616101"/>
          </a:xfrm>
          <a:prstGeom prst="rect">
            <a:avLst/>
          </a:prstGeom>
        </p:spPr>
        <p:txBody>
          <a:bodyPr wrap="square">
            <a:spAutoFit/>
          </a:bodyPr>
          <a:lstStyle/>
          <a:p>
            <a:pPr>
              <a:spcBef>
                <a:spcPts val="600"/>
              </a:spcBef>
            </a:pPr>
            <a:r>
              <a:rPr lang="en-US" dirty="0" smtClean="0">
                <a:solidFill>
                  <a:schemeClr val="accent1">
                    <a:lumMod val="50000"/>
                  </a:schemeClr>
                </a:solidFill>
              </a:rPr>
              <a:t>A </a:t>
            </a:r>
            <a:r>
              <a:rPr lang="en-US" b="1" dirty="0">
                <a:solidFill>
                  <a:schemeClr val="accent1">
                    <a:lumMod val="50000"/>
                  </a:schemeClr>
                </a:solidFill>
              </a:rPr>
              <a:t>software </a:t>
            </a:r>
            <a:r>
              <a:rPr lang="en-US" b="1" dirty="0" smtClean="0">
                <a:solidFill>
                  <a:schemeClr val="accent1">
                    <a:lumMod val="50000"/>
                  </a:schemeClr>
                </a:solidFill>
              </a:rPr>
              <a:t>framework </a:t>
            </a:r>
            <a:r>
              <a:rPr lang="en-US" dirty="0" smtClean="0">
                <a:solidFill>
                  <a:schemeClr val="accent1">
                    <a:lumMod val="50000"/>
                  </a:schemeClr>
                </a:solidFill>
              </a:rPr>
              <a:t>provides generic functionality that can act as a skeleton architecture to accomplish a particular task. </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A framework </a:t>
            </a:r>
            <a:r>
              <a:rPr lang="en-US" dirty="0" smtClean="0">
                <a:solidFill>
                  <a:schemeClr val="accent1">
                    <a:lumMod val="50000"/>
                  </a:schemeClr>
                </a:solidFill>
              </a:rPr>
              <a:t>dictates the flow of control and defines </a:t>
            </a:r>
            <a:r>
              <a:rPr lang="en-US" dirty="0">
                <a:solidFill>
                  <a:schemeClr val="accent1">
                    <a:lumMod val="50000"/>
                  </a:schemeClr>
                </a:solidFill>
              </a:rPr>
              <a:t>the overall </a:t>
            </a:r>
            <a:r>
              <a:rPr lang="en-US" dirty="0" smtClean="0">
                <a:solidFill>
                  <a:schemeClr val="accent1">
                    <a:lumMod val="50000"/>
                  </a:schemeClr>
                </a:solidFill>
              </a:rPr>
              <a:t>nature of the program where common design patterns can be reused. </a:t>
            </a:r>
          </a:p>
          <a:p>
            <a:pPr marL="285750" indent="-285750">
              <a:spcBef>
                <a:spcPts val="600"/>
              </a:spcBef>
              <a:buFont typeface="Arial" charset="0"/>
              <a:buChar char="•"/>
            </a:pPr>
            <a:r>
              <a:rPr lang="en-US" dirty="0" smtClean="0">
                <a:solidFill>
                  <a:schemeClr val="accent1">
                    <a:lumMod val="50000"/>
                  </a:schemeClr>
                </a:solidFill>
              </a:rPr>
              <a:t>Frameworks can be extended by the users to provide specific functionality and customizations.</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Frameworks provide a standard way to build and deploy applications.</a:t>
            </a:r>
          </a:p>
          <a:p>
            <a:pPr marL="285750" indent="-285750">
              <a:spcBef>
                <a:spcPts val="600"/>
              </a:spcBef>
              <a:buFont typeface="Arial" charset="0"/>
              <a:buChar char="•"/>
            </a:pPr>
            <a:r>
              <a:rPr lang="en-US" dirty="0">
                <a:solidFill>
                  <a:schemeClr val="accent1">
                    <a:lumMod val="50000"/>
                  </a:schemeClr>
                </a:solidFill>
              </a:rPr>
              <a:t>Multiple frameworks can use the same underlying libraries</a:t>
            </a:r>
            <a:r>
              <a:rPr lang="en-US" dirty="0" smtClean="0">
                <a:solidFill>
                  <a:schemeClr val="accent1">
                    <a:lumMod val="50000"/>
                  </a:schemeClr>
                </a:solidFill>
              </a:rPr>
              <a:t>.</a:t>
            </a:r>
            <a:endParaRPr lang="en-US" dirty="0">
              <a:solidFill>
                <a:schemeClr val="accent1">
                  <a:lumMod val="50000"/>
                </a:schemeClr>
              </a:solidFill>
            </a:endParaRPr>
          </a:p>
        </p:txBody>
      </p:sp>
    </p:spTree>
    <p:extLst>
      <p:ext uri="{BB962C8B-B14F-4D97-AF65-F5344CB8AC3E}">
        <p14:creationId xmlns:p14="http://schemas.microsoft.com/office/powerpoint/2010/main" val="523000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Deep Learning Frameworks</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16</a:t>
            </a:fld>
            <a:endParaRPr lang="uk-UA"/>
          </a:p>
        </p:txBody>
      </p:sp>
      <p:sp>
        <p:nvSpPr>
          <p:cNvPr id="6" name="Rectangle 5"/>
          <p:cNvSpPr/>
          <p:nvPr/>
        </p:nvSpPr>
        <p:spPr>
          <a:xfrm>
            <a:off x="455611" y="1175326"/>
            <a:ext cx="8139749" cy="1631216"/>
          </a:xfrm>
          <a:prstGeom prst="rect">
            <a:avLst/>
          </a:prstGeom>
        </p:spPr>
        <p:txBody>
          <a:bodyPr wrap="square">
            <a:spAutoFit/>
          </a:bodyPr>
          <a:lstStyle/>
          <a:p>
            <a:pPr>
              <a:spcBef>
                <a:spcPts val="600"/>
              </a:spcBef>
            </a:pPr>
            <a:r>
              <a:rPr lang="en-US" dirty="0" smtClean="0">
                <a:solidFill>
                  <a:srgbClr val="002060"/>
                </a:solidFill>
              </a:rPr>
              <a:t>Deep Learning frameworks vary in their level of functionality. </a:t>
            </a:r>
            <a:endParaRPr lang="en-US" dirty="0">
              <a:solidFill>
                <a:srgbClr val="002060"/>
              </a:solidFill>
            </a:endParaRPr>
          </a:p>
          <a:p>
            <a:pPr marL="285750" lvl="2" indent="-285750">
              <a:spcBef>
                <a:spcPts val="600"/>
              </a:spcBef>
              <a:buFont typeface="Arial" charset="0"/>
              <a:buChar char="•"/>
            </a:pPr>
            <a:r>
              <a:rPr lang="en-US" dirty="0" smtClean="0">
                <a:solidFill>
                  <a:srgbClr val="002060"/>
                </a:solidFill>
              </a:rPr>
              <a:t>Some </a:t>
            </a:r>
            <a:r>
              <a:rPr lang="en-US" dirty="0">
                <a:solidFill>
                  <a:srgbClr val="002060"/>
                </a:solidFill>
              </a:rPr>
              <a:t>allow you to define a neural network of arbitrary complexity from the </a:t>
            </a:r>
            <a:r>
              <a:rPr lang="en-US" dirty="0" smtClean="0">
                <a:solidFill>
                  <a:srgbClr val="002060"/>
                </a:solidFill>
              </a:rPr>
              <a:t>most basic </a:t>
            </a:r>
            <a:r>
              <a:rPr lang="en-US" dirty="0">
                <a:solidFill>
                  <a:srgbClr val="002060"/>
                </a:solidFill>
              </a:rPr>
              <a:t>building blocks</a:t>
            </a:r>
          </a:p>
          <a:p>
            <a:pPr marL="285750" lvl="2" indent="-285750">
              <a:spcBef>
                <a:spcPts val="600"/>
              </a:spcBef>
              <a:buFont typeface="Arial" charset="0"/>
              <a:buChar char="•"/>
            </a:pPr>
            <a:r>
              <a:rPr lang="en-US" dirty="0">
                <a:solidFill>
                  <a:srgbClr val="002060"/>
                </a:solidFill>
              </a:rPr>
              <a:t>Others act as drivers or wrappers aimed at boosting developer productivity but </a:t>
            </a:r>
            <a:r>
              <a:rPr lang="en-US" dirty="0" smtClean="0">
                <a:solidFill>
                  <a:srgbClr val="002060"/>
                </a:solidFill>
              </a:rPr>
              <a:t>are limited </a:t>
            </a:r>
            <a:r>
              <a:rPr lang="en-US" dirty="0">
                <a:solidFill>
                  <a:srgbClr val="002060"/>
                </a:solidFill>
              </a:rPr>
              <a:t>in their functionality due to the higher level of abstraction</a:t>
            </a:r>
            <a:r>
              <a:rPr lang="en-US" dirty="0" smtClean="0">
                <a:solidFill>
                  <a:srgbClr val="002060"/>
                </a:solidFill>
              </a:rPr>
              <a:t>.</a:t>
            </a:r>
            <a:endParaRPr lang="en-US" dirty="0">
              <a:solidFill>
                <a:srgbClr val="002060"/>
              </a:solidFill>
            </a:endParaRPr>
          </a:p>
        </p:txBody>
      </p:sp>
    </p:spTree>
    <p:extLst>
      <p:ext uri="{BB962C8B-B14F-4D97-AF65-F5344CB8AC3E}">
        <p14:creationId xmlns:p14="http://schemas.microsoft.com/office/powerpoint/2010/main" val="835034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Inversion of Control</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17</a:t>
            </a:fld>
            <a:endParaRPr lang="uk-UA"/>
          </a:p>
        </p:txBody>
      </p:sp>
      <p:sp>
        <p:nvSpPr>
          <p:cNvPr id="6" name="Rectangle 5"/>
          <p:cNvSpPr/>
          <p:nvPr/>
        </p:nvSpPr>
        <p:spPr>
          <a:xfrm>
            <a:off x="455611" y="1175326"/>
            <a:ext cx="8139749" cy="1354217"/>
          </a:xfrm>
          <a:prstGeom prst="rect">
            <a:avLst/>
          </a:prstGeom>
        </p:spPr>
        <p:txBody>
          <a:bodyPr wrap="square">
            <a:spAutoFit/>
          </a:bodyPr>
          <a:lstStyle/>
          <a:p>
            <a:pPr>
              <a:spcBef>
                <a:spcPts val="600"/>
              </a:spcBef>
            </a:pPr>
            <a:r>
              <a:rPr lang="en-US" dirty="0" smtClean="0">
                <a:solidFill>
                  <a:srgbClr val="002060"/>
                </a:solidFill>
              </a:rPr>
              <a:t>Inversion of control refers to the flow of control being inverted when working with frameworks. </a:t>
            </a:r>
          </a:p>
          <a:p>
            <a:pPr marL="285750" indent="-285750">
              <a:spcBef>
                <a:spcPts val="600"/>
              </a:spcBef>
              <a:buFont typeface="Arial" charset="0"/>
              <a:buChar char="•"/>
            </a:pPr>
            <a:r>
              <a:rPr lang="en-US" dirty="0" smtClean="0">
                <a:solidFill>
                  <a:srgbClr val="002060"/>
                </a:solidFill>
              </a:rPr>
              <a:t>Typically, custom code calls libraries for tasks.</a:t>
            </a:r>
          </a:p>
          <a:p>
            <a:pPr marL="285750" indent="-285750">
              <a:spcBef>
                <a:spcPts val="600"/>
              </a:spcBef>
              <a:buFont typeface="Arial" charset="0"/>
              <a:buChar char="•"/>
            </a:pPr>
            <a:r>
              <a:rPr lang="en-US" dirty="0" smtClean="0">
                <a:solidFill>
                  <a:srgbClr val="002060"/>
                </a:solidFill>
              </a:rPr>
              <a:t>Frameworks invert control and call custom code for customized or specific tasks. </a:t>
            </a:r>
          </a:p>
        </p:txBody>
      </p:sp>
      <p:grpSp>
        <p:nvGrpSpPr>
          <p:cNvPr id="43" name="Group 42"/>
          <p:cNvGrpSpPr/>
          <p:nvPr/>
        </p:nvGrpSpPr>
        <p:grpSpPr>
          <a:xfrm>
            <a:off x="2149275" y="2931661"/>
            <a:ext cx="4877690" cy="1481328"/>
            <a:chOff x="1588775" y="3301376"/>
            <a:chExt cx="4877690" cy="1479370"/>
          </a:xfrm>
        </p:grpSpPr>
        <p:grpSp>
          <p:nvGrpSpPr>
            <p:cNvPr id="7" name="Group 6"/>
            <p:cNvGrpSpPr/>
            <p:nvPr/>
          </p:nvGrpSpPr>
          <p:grpSpPr>
            <a:xfrm>
              <a:off x="1588775" y="3301376"/>
              <a:ext cx="1429749" cy="631277"/>
              <a:chOff x="663001" y="3714483"/>
              <a:chExt cx="1429749" cy="631277"/>
            </a:xfrm>
          </p:grpSpPr>
          <p:sp>
            <p:nvSpPr>
              <p:cNvPr id="14" name="Rounded Rectangle"/>
              <p:cNvSpPr/>
              <p:nvPr/>
            </p:nvSpPr>
            <p:spPr>
              <a:xfrm rot="5400000">
                <a:off x="1062237" y="3315247"/>
                <a:ext cx="631277" cy="1429749"/>
              </a:xfrm>
              <a:prstGeom prst="roundRect">
                <a:avLst>
                  <a:gd name="adj" fmla="val 20165"/>
                </a:avLst>
              </a:prstGeom>
              <a:solidFill>
                <a:schemeClr val="accent2">
                  <a:lumMod val="20000"/>
                  <a:lumOff val="80000"/>
                  <a:alpha val="43000"/>
                </a:schemeClr>
              </a:solidFill>
              <a:ln w="25400">
                <a:solidFill>
                  <a:schemeClr val="accent1"/>
                </a:solidFill>
              </a:ln>
            </p:spPr>
            <p:txBody>
              <a:bodyPr lIns="45719" rIns="45719" anchor="ctr"/>
              <a:lstStyle/>
              <a:p>
                <a:pPr>
                  <a:defRPr>
                    <a:solidFill>
                      <a:srgbClr val="FF2F92"/>
                    </a:solidFill>
                  </a:defRPr>
                </a:pPr>
                <a:endParaRPr/>
              </a:p>
            </p:txBody>
          </p:sp>
          <p:sp>
            <p:nvSpPr>
              <p:cNvPr id="15" name="At the end of this class, you should expect to know:"/>
              <p:cNvSpPr txBox="1"/>
              <p:nvPr/>
            </p:nvSpPr>
            <p:spPr>
              <a:xfrm>
                <a:off x="844317" y="3877510"/>
                <a:ext cx="1067116" cy="3052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b="1" dirty="0" smtClean="0">
                    <a:latin typeface="Intel Clear Regular" charset="0"/>
                    <a:ea typeface="Intel Clear Regular" charset="0"/>
                    <a:cs typeface="Intel Clear Regular" charset="0"/>
                  </a:rPr>
                  <a:t>Framework</a:t>
                </a:r>
                <a:endParaRPr b="1" dirty="0">
                  <a:latin typeface="Intel Clear Regular" charset="0"/>
                  <a:ea typeface="Intel Clear Regular" charset="0"/>
                  <a:cs typeface="Intel Clear Regular" charset="0"/>
                </a:endParaRPr>
              </a:p>
            </p:txBody>
          </p:sp>
        </p:grpSp>
        <p:grpSp>
          <p:nvGrpSpPr>
            <p:cNvPr id="9" name="Group 8"/>
            <p:cNvGrpSpPr/>
            <p:nvPr/>
          </p:nvGrpSpPr>
          <p:grpSpPr>
            <a:xfrm>
              <a:off x="3312745" y="4149469"/>
              <a:ext cx="1429749" cy="631277"/>
              <a:chOff x="663001" y="3714483"/>
              <a:chExt cx="1429749" cy="631277"/>
            </a:xfrm>
          </p:grpSpPr>
          <p:sp>
            <p:nvSpPr>
              <p:cNvPr id="10" name="Rounded Rectangle"/>
              <p:cNvSpPr/>
              <p:nvPr/>
            </p:nvSpPr>
            <p:spPr>
              <a:xfrm rot="5400000">
                <a:off x="1062237" y="3315247"/>
                <a:ext cx="631277" cy="1429749"/>
              </a:xfrm>
              <a:prstGeom prst="roundRect">
                <a:avLst>
                  <a:gd name="adj" fmla="val 20165"/>
                </a:avLst>
              </a:prstGeom>
              <a:solidFill>
                <a:schemeClr val="accent2">
                  <a:lumMod val="20000"/>
                  <a:lumOff val="80000"/>
                  <a:alpha val="43000"/>
                </a:schemeClr>
              </a:solidFill>
              <a:ln w="25400">
                <a:solidFill>
                  <a:schemeClr val="accent1"/>
                </a:solidFill>
              </a:ln>
            </p:spPr>
            <p:txBody>
              <a:bodyPr lIns="45719" rIns="45719" anchor="ctr"/>
              <a:lstStyle/>
              <a:p>
                <a:pPr>
                  <a:defRPr>
                    <a:solidFill>
                      <a:srgbClr val="FF2F92"/>
                    </a:solidFill>
                  </a:defRPr>
                </a:pPr>
                <a:endParaRPr/>
              </a:p>
            </p:txBody>
          </p:sp>
          <p:sp>
            <p:nvSpPr>
              <p:cNvPr id="11" name="At the end of this class, you should expect to know:"/>
              <p:cNvSpPr txBox="1"/>
              <p:nvPr/>
            </p:nvSpPr>
            <p:spPr>
              <a:xfrm>
                <a:off x="844317" y="3877510"/>
                <a:ext cx="1067116" cy="3052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b="1" dirty="0" smtClean="0">
                    <a:latin typeface="Intel Clear Regular" charset="0"/>
                    <a:ea typeface="Intel Clear Regular" charset="0"/>
                    <a:cs typeface="Intel Clear Regular" charset="0"/>
                  </a:rPr>
                  <a:t>User Code</a:t>
                </a:r>
                <a:endParaRPr b="1" dirty="0">
                  <a:latin typeface="Intel Clear Regular" charset="0"/>
                  <a:ea typeface="Intel Clear Regular" charset="0"/>
                  <a:cs typeface="Intel Clear Regular" charset="0"/>
                </a:endParaRPr>
              </a:p>
            </p:txBody>
          </p:sp>
        </p:grpSp>
        <p:sp>
          <p:nvSpPr>
            <p:cNvPr id="33" name="At the end of this class, you should expect to know:"/>
            <p:cNvSpPr txBox="1"/>
            <p:nvPr/>
          </p:nvSpPr>
          <p:spPr>
            <a:xfrm>
              <a:off x="3609415" y="3736093"/>
              <a:ext cx="853440" cy="303863"/>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pPr algn="ctr"/>
              <a:r>
                <a:rPr lang="en-US" b="1" dirty="0" smtClean="0">
                  <a:latin typeface="Intel Clear Regular" charset="0"/>
                  <a:ea typeface="Intel Clear Regular" charset="0"/>
                  <a:cs typeface="Intel Clear Regular" charset="0"/>
                </a:rPr>
                <a:t>Calls</a:t>
              </a:r>
              <a:endParaRPr b="1" dirty="0">
                <a:latin typeface="Intel Clear Regular" charset="0"/>
                <a:ea typeface="Intel Clear Regular" charset="0"/>
                <a:cs typeface="Intel Clear Regular" charset="0"/>
              </a:endParaRPr>
            </a:p>
          </p:txBody>
        </p:sp>
        <p:grpSp>
          <p:nvGrpSpPr>
            <p:cNvPr id="29" name="Group 28"/>
            <p:cNvGrpSpPr/>
            <p:nvPr/>
          </p:nvGrpSpPr>
          <p:grpSpPr>
            <a:xfrm>
              <a:off x="5036716" y="3301376"/>
              <a:ext cx="1429749" cy="631277"/>
              <a:chOff x="663001" y="3714483"/>
              <a:chExt cx="1429749" cy="631277"/>
            </a:xfrm>
          </p:grpSpPr>
          <p:sp>
            <p:nvSpPr>
              <p:cNvPr id="30" name="Rounded Rectangle"/>
              <p:cNvSpPr/>
              <p:nvPr/>
            </p:nvSpPr>
            <p:spPr>
              <a:xfrm rot="5400000">
                <a:off x="1062237" y="3315247"/>
                <a:ext cx="631277" cy="1429749"/>
              </a:xfrm>
              <a:prstGeom prst="roundRect">
                <a:avLst>
                  <a:gd name="adj" fmla="val 20165"/>
                </a:avLst>
              </a:prstGeom>
              <a:solidFill>
                <a:schemeClr val="accent2">
                  <a:lumMod val="20000"/>
                  <a:lumOff val="80000"/>
                  <a:alpha val="43000"/>
                </a:schemeClr>
              </a:solidFill>
              <a:ln w="25400">
                <a:solidFill>
                  <a:schemeClr val="accent1"/>
                </a:solidFill>
              </a:ln>
            </p:spPr>
            <p:txBody>
              <a:bodyPr lIns="45719" rIns="45719" anchor="ctr"/>
              <a:lstStyle/>
              <a:p>
                <a:pPr>
                  <a:defRPr>
                    <a:solidFill>
                      <a:srgbClr val="FF2F92"/>
                    </a:solidFill>
                  </a:defRPr>
                </a:pPr>
                <a:endParaRPr/>
              </a:p>
            </p:txBody>
          </p:sp>
          <p:sp>
            <p:nvSpPr>
              <p:cNvPr id="31" name="At the end of this class, you should expect to know:"/>
              <p:cNvSpPr txBox="1"/>
              <p:nvPr/>
            </p:nvSpPr>
            <p:spPr>
              <a:xfrm>
                <a:off x="844317" y="3877510"/>
                <a:ext cx="1067116" cy="30522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b="1" dirty="0" smtClean="0">
                    <a:latin typeface="Intel Clear Regular" charset="0"/>
                    <a:ea typeface="Intel Clear Regular" charset="0"/>
                    <a:cs typeface="Intel Clear Regular" charset="0"/>
                  </a:rPr>
                  <a:t>Library</a:t>
                </a:r>
                <a:endParaRPr b="1" dirty="0">
                  <a:latin typeface="Intel Clear Regular" charset="0"/>
                  <a:ea typeface="Intel Clear Regular" charset="0"/>
                  <a:cs typeface="Intel Clear Regular" charset="0"/>
                </a:endParaRPr>
              </a:p>
            </p:txBody>
          </p:sp>
        </p:grpSp>
        <p:cxnSp>
          <p:nvCxnSpPr>
            <p:cNvPr id="37" name="Straight Arrow Connector 36"/>
            <p:cNvCxnSpPr/>
            <p:nvPr/>
          </p:nvCxnSpPr>
          <p:spPr>
            <a:xfrm>
              <a:off x="3018524" y="3932653"/>
              <a:ext cx="294221" cy="216815"/>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39" name="Straight Arrow Connector 38"/>
            <p:cNvCxnSpPr/>
            <p:nvPr/>
          </p:nvCxnSpPr>
          <p:spPr>
            <a:xfrm flipV="1">
              <a:off x="4742493" y="3897717"/>
              <a:ext cx="294222" cy="284478"/>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a:off x="3063773" y="3617014"/>
              <a:ext cx="1944724" cy="1"/>
            </a:xfrm>
            <a:prstGeom prst="straightConnector1">
              <a:avLst/>
            </a:prstGeom>
            <a:noFill/>
            <a:ln w="254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65762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Intel® Libraries</a:t>
            </a:r>
            <a:endParaRPr lang="en-US" dirty="0"/>
          </a:p>
        </p:txBody>
      </p:sp>
    </p:spTree>
    <p:extLst>
      <p:ext uri="{BB962C8B-B14F-4D97-AF65-F5344CB8AC3E}">
        <p14:creationId xmlns:p14="http://schemas.microsoft.com/office/powerpoint/2010/main" val="159556968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Math Kernel </a:t>
            </a:r>
            <a:r>
              <a:rPr lang="en-US" dirty="0" smtClean="0"/>
              <a:t>Library</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19</a:t>
            </a:fld>
            <a:endParaRPr lang="uk-UA"/>
          </a:p>
        </p:txBody>
      </p:sp>
      <p:sp>
        <p:nvSpPr>
          <p:cNvPr id="6" name="Rectangle 5"/>
          <p:cNvSpPr/>
          <p:nvPr/>
        </p:nvSpPr>
        <p:spPr>
          <a:xfrm>
            <a:off x="455611" y="1175326"/>
            <a:ext cx="7259639" cy="3093154"/>
          </a:xfrm>
          <a:prstGeom prst="rect">
            <a:avLst/>
          </a:prstGeom>
        </p:spPr>
        <p:txBody>
          <a:bodyPr wrap="square">
            <a:spAutoFit/>
          </a:bodyPr>
          <a:lstStyle/>
          <a:p>
            <a:pPr>
              <a:spcBef>
                <a:spcPts val="600"/>
              </a:spcBef>
            </a:pPr>
            <a:r>
              <a:rPr lang="en-US" dirty="0" smtClean="0">
                <a:solidFill>
                  <a:schemeClr val="accent1">
                    <a:lumMod val="50000"/>
                  </a:schemeClr>
                </a:solidFill>
              </a:rPr>
              <a:t>Intel® </a:t>
            </a:r>
            <a:r>
              <a:rPr lang="en-US" dirty="0">
                <a:solidFill>
                  <a:schemeClr val="accent1">
                    <a:lumMod val="50000"/>
                  </a:schemeClr>
                </a:solidFill>
              </a:rPr>
              <a:t>Math Kernel Library (</a:t>
            </a:r>
            <a:r>
              <a:rPr lang="en-US" dirty="0" smtClean="0">
                <a:solidFill>
                  <a:schemeClr val="accent1">
                    <a:lumMod val="50000"/>
                  </a:schemeClr>
                </a:solidFill>
              </a:rPr>
              <a:t>Intel® MKL) is a library </a:t>
            </a:r>
            <a:r>
              <a:rPr lang="en-US" dirty="0">
                <a:solidFill>
                  <a:schemeClr val="accent1">
                    <a:lumMod val="50000"/>
                  </a:schemeClr>
                </a:solidFill>
              </a:rPr>
              <a:t>of math routines that are optimized specifically for </a:t>
            </a:r>
            <a:r>
              <a:rPr lang="en-US" dirty="0" smtClean="0">
                <a:solidFill>
                  <a:schemeClr val="accent1">
                    <a:lumMod val="50000"/>
                  </a:schemeClr>
                </a:solidFill>
              </a:rPr>
              <a:t>Intel® </a:t>
            </a:r>
            <a:r>
              <a:rPr lang="en-US" dirty="0">
                <a:solidFill>
                  <a:schemeClr val="accent1">
                    <a:lumMod val="50000"/>
                  </a:schemeClr>
                </a:solidFill>
              </a:rPr>
              <a:t>processors. </a:t>
            </a:r>
          </a:p>
          <a:p>
            <a:pPr marL="285750" indent="-285750">
              <a:spcBef>
                <a:spcPts val="600"/>
              </a:spcBef>
              <a:buFont typeface="Arial" charset="0"/>
              <a:buChar char="•"/>
            </a:pPr>
            <a:r>
              <a:rPr lang="en-US" dirty="0">
                <a:solidFill>
                  <a:schemeClr val="accent1">
                    <a:lumMod val="50000"/>
                  </a:schemeClr>
                </a:solidFill>
              </a:rPr>
              <a:t>Highly-optimized performance primitives for </a:t>
            </a:r>
            <a:r>
              <a:rPr lang="en-US" dirty="0" smtClean="0">
                <a:solidFill>
                  <a:schemeClr val="accent1">
                    <a:lumMod val="50000"/>
                  </a:schemeClr>
                </a:solidFill>
              </a:rPr>
              <a:t>Deep Learning (DL) </a:t>
            </a:r>
            <a:r>
              <a:rPr lang="en-US" dirty="0">
                <a:solidFill>
                  <a:schemeClr val="accent1">
                    <a:lumMod val="50000"/>
                  </a:schemeClr>
                </a:solidFill>
              </a:rPr>
              <a:t>applications, as well as functions that have been highly optimized for single-core vectorization and cache memory </a:t>
            </a:r>
            <a:r>
              <a:rPr lang="en-US" dirty="0" smtClean="0">
                <a:solidFill>
                  <a:schemeClr val="accent1">
                    <a:lumMod val="50000"/>
                  </a:schemeClr>
                </a:solidFill>
              </a:rPr>
              <a:t>utilization.</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Features </a:t>
            </a:r>
            <a:r>
              <a:rPr lang="en-US" dirty="0" smtClean="0">
                <a:solidFill>
                  <a:schemeClr val="accent1">
                    <a:lumMod val="50000"/>
                  </a:schemeClr>
                </a:solidFill>
              </a:rPr>
              <a:t>highly-optimized</a:t>
            </a:r>
            <a:r>
              <a:rPr lang="en-US" dirty="0">
                <a:solidFill>
                  <a:schemeClr val="accent1">
                    <a:lumMod val="50000"/>
                  </a:schemeClr>
                </a:solidFill>
              </a:rPr>
              <a:t>, threaded and vectorized functions to maximize performance on Intel® </a:t>
            </a:r>
            <a:r>
              <a:rPr lang="en-US" dirty="0" smtClean="0">
                <a:solidFill>
                  <a:schemeClr val="accent1">
                    <a:lumMod val="50000"/>
                  </a:schemeClr>
                </a:solidFill>
              </a:rPr>
              <a:t>architecture </a:t>
            </a:r>
            <a:r>
              <a:rPr lang="en-US" dirty="0">
                <a:solidFill>
                  <a:schemeClr val="accent1">
                    <a:lumMod val="50000"/>
                  </a:schemeClr>
                </a:solidFill>
              </a:rPr>
              <a:t>and compatible </a:t>
            </a:r>
            <a:r>
              <a:rPr lang="en-US" dirty="0" smtClean="0">
                <a:solidFill>
                  <a:schemeClr val="accent1">
                    <a:lumMod val="50000"/>
                  </a:schemeClr>
                </a:solidFill>
              </a:rPr>
              <a:t>processors.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Uses standard </a:t>
            </a:r>
            <a:r>
              <a:rPr lang="en-US" dirty="0" smtClean="0">
                <a:solidFill>
                  <a:schemeClr val="accent1">
                    <a:lumMod val="50000"/>
                  </a:schemeClr>
                </a:solidFill>
              </a:rPr>
              <a:t>C </a:t>
            </a:r>
            <a:r>
              <a:rPr lang="en-US" dirty="0">
                <a:solidFill>
                  <a:schemeClr val="accent1">
                    <a:lumMod val="50000"/>
                  </a:schemeClr>
                </a:solidFill>
              </a:rPr>
              <a:t>and </a:t>
            </a:r>
            <a:r>
              <a:rPr lang="en-US" dirty="0" smtClean="0">
                <a:solidFill>
                  <a:schemeClr val="accent1">
                    <a:lumMod val="50000"/>
                  </a:schemeClr>
                </a:solidFill>
              </a:rPr>
              <a:t>Fortran </a:t>
            </a:r>
            <a:r>
              <a:rPr lang="en-US" dirty="0">
                <a:solidFill>
                  <a:schemeClr val="accent1">
                    <a:lumMod val="50000"/>
                  </a:schemeClr>
                </a:solidFill>
              </a:rPr>
              <a:t>APIs for compatibility with BLAS, LAPACK and FFTW functions</a:t>
            </a:r>
          </a:p>
        </p:txBody>
      </p:sp>
    </p:spTree>
    <p:extLst>
      <p:ext uri="{BB962C8B-B14F-4D97-AF65-F5344CB8AC3E}">
        <p14:creationId xmlns:p14="http://schemas.microsoft.com/office/powerpoint/2010/main" val="1075483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9" y="92042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66">
              <a:spcBef>
                <a:spcPts val="525"/>
              </a:spcBef>
              <a:buClr>
                <a:prstClr val="white"/>
              </a:buClr>
              <a:buNone/>
              <a:defRPr/>
            </a:pPr>
            <a:r>
              <a:rPr lang="en-US" sz="899" kern="0" dirty="0">
                <a:solidFill>
                  <a:srgbClr val="E7E6E6">
                    <a:lumMod val="50000"/>
                  </a:srgb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66">
              <a:spcBef>
                <a:spcPts val="525"/>
              </a:spcBef>
              <a:buClr>
                <a:prstClr val="white"/>
              </a:buClr>
              <a:buNone/>
              <a:defRPr/>
            </a:pPr>
            <a:r>
              <a:rPr lang="en-US" sz="899" kern="0" dirty="0">
                <a:solidFill>
                  <a:srgbClr val="E7E6E6">
                    <a:lumMod val="50000"/>
                  </a:srgbClr>
                </a:solidFill>
              </a:rPr>
              <a:t>Intel technologies’ features and benefits depend on system configuration and may require enabled hardware, software or service activation. Learn more at </a:t>
            </a:r>
            <a:r>
              <a:rPr lang="en-US" sz="899" kern="0" dirty="0" err="1">
                <a:solidFill>
                  <a:srgbClr val="E7E6E6">
                    <a:lumMod val="50000"/>
                  </a:srgbClr>
                </a:solidFill>
              </a:rPr>
              <a:t>intel.com</a:t>
            </a:r>
            <a:r>
              <a:rPr lang="en-US" sz="899" kern="0" dirty="0">
                <a:solidFill>
                  <a:srgbClr val="E7E6E6">
                    <a:lumMod val="50000"/>
                  </a:srgbClr>
                </a:solidFill>
              </a:rPr>
              <a:t>, or from the OEM or retailer. No computer system can be absolutely secure. </a:t>
            </a:r>
          </a:p>
          <a:p>
            <a:pPr marL="0" indent="0" defTabSz="685166">
              <a:spcBef>
                <a:spcPts val="525"/>
              </a:spcBef>
              <a:buClr>
                <a:prstClr val="white"/>
              </a:buClr>
              <a:buNone/>
              <a:defRPr/>
            </a:pPr>
            <a:r>
              <a:rPr lang="en-US" sz="899" kern="0" dirty="0">
                <a:solidFill>
                  <a:srgbClr val="E7E6E6">
                    <a:lumMod val="50000"/>
                  </a:srgb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rgbClr val="E7E6E6">
                    <a:lumMod val="50000"/>
                  </a:srgbClr>
                </a:solidFill>
                <a:hlinkClick r:id="rId3"/>
              </a:rPr>
              <a:t>http://www.intel.com/performance</a:t>
            </a:r>
            <a:r>
              <a:rPr lang="en-US" sz="899" kern="0" dirty="0">
                <a:solidFill>
                  <a:srgbClr val="E7E6E6">
                    <a:lumMod val="50000"/>
                  </a:srgbClr>
                </a:solidFill>
              </a:rPr>
              <a:t>.  </a:t>
            </a:r>
          </a:p>
          <a:p>
            <a:pPr marL="0" indent="0" defTabSz="685166">
              <a:spcBef>
                <a:spcPts val="525"/>
              </a:spcBef>
              <a:buClr>
                <a:prstClr val="white"/>
              </a:buClr>
              <a:buNone/>
              <a:defRPr/>
            </a:pPr>
            <a:r>
              <a:rPr lang="en-US" sz="899" kern="0" dirty="0">
                <a:solidFill>
                  <a:srgbClr val="E7E6E6">
                    <a:lumMod val="50000"/>
                  </a:srgb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66">
              <a:spcBef>
                <a:spcPts val="525"/>
              </a:spcBef>
              <a:buClr>
                <a:prstClr val="white"/>
              </a:buClr>
              <a:buNone/>
              <a:defRPr/>
            </a:pPr>
            <a:r>
              <a:rPr lang="en-US" sz="899" kern="0" dirty="0">
                <a:solidFill>
                  <a:srgbClr val="E7E6E6">
                    <a:lumMod val="50000"/>
                  </a:srgb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66">
              <a:spcBef>
                <a:spcPts val="525"/>
              </a:spcBef>
              <a:buClr>
                <a:prstClr val="white"/>
              </a:buClr>
              <a:buNone/>
              <a:defRPr/>
            </a:pPr>
            <a:r>
              <a:rPr lang="en-US" sz="899" kern="0" dirty="0">
                <a:solidFill>
                  <a:srgbClr val="E7E6E6">
                    <a:lumMod val="50000"/>
                  </a:srgbClr>
                </a:solidFill>
              </a:rPr>
              <a:t>The products described may contain design defects or errors known as errata which may cause the product to deviate from published specifications. Current characterized errata are available on request.  </a:t>
            </a:r>
          </a:p>
          <a:p>
            <a:pPr marL="0" indent="0" defTabSz="685166">
              <a:spcBef>
                <a:spcPts val="525"/>
              </a:spcBef>
              <a:buClr>
                <a:prstClr val="white"/>
              </a:buClr>
              <a:buNone/>
              <a:defRPr/>
            </a:pPr>
            <a:r>
              <a:rPr lang="en-US" sz="899" kern="0" dirty="0">
                <a:solidFill>
                  <a:srgbClr val="E7E6E6">
                    <a:lumMod val="50000"/>
                  </a:srgbClr>
                </a:solidFill>
              </a:rPr>
              <a:t>Performance estimates were obtained prior to implementation of recent software patches and firmware updates intended to address exploits referred to as "Spectre" and "Meltdown."  Implementation of these updates may make these results inapplicable to your device or system.</a:t>
            </a:r>
          </a:p>
          <a:p>
            <a:pPr marL="0" indent="0" defTabSz="685166">
              <a:spcBef>
                <a:spcPts val="525"/>
              </a:spcBef>
              <a:buClr>
                <a:prstClr val="white"/>
              </a:buClr>
              <a:buNone/>
              <a:defRPr/>
            </a:pPr>
            <a:r>
              <a:rPr lang="en-US" sz="899" kern="0" dirty="0">
                <a:solidFill>
                  <a:srgbClr val="E7E6E6">
                    <a:lumMod val="50000"/>
                  </a:srgbClr>
                </a:solidFill>
              </a:rPr>
              <a:t>No license (express or implied, by estoppel or otherwise) to any intellectual property rights is granted by this document.</a:t>
            </a:r>
          </a:p>
          <a:p>
            <a:pPr marL="0" indent="0" defTabSz="685166">
              <a:spcBef>
                <a:spcPts val="525"/>
              </a:spcBef>
              <a:buClr>
                <a:prstClr val="white"/>
              </a:buClr>
              <a:buNone/>
              <a:defRPr/>
            </a:pPr>
            <a:r>
              <a:rPr lang="en-US" sz="899" kern="0" dirty="0">
                <a:solidFill>
                  <a:srgbClr val="E7E6E6">
                    <a:lumMod val="50000"/>
                  </a:srgbClr>
                </a:solidFill>
              </a:rPr>
              <a:t>Intel does not control or audit third-party benchmark data or the web sites referenced in this document. You should visit the referenced web site and confirm whether referenced data are accurate. </a:t>
            </a:r>
          </a:p>
          <a:p>
            <a:pPr marL="0" indent="0" defTabSz="685166">
              <a:spcBef>
                <a:spcPts val="525"/>
              </a:spcBef>
              <a:buClr>
                <a:prstClr val="white"/>
              </a:buClr>
              <a:buNone/>
              <a:defRPr/>
            </a:pPr>
            <a:r>
              <a:rPr lang="en-US" sz="899" kern="0" dirty="0">
                <a:solidFill>
                  <a:srgbClr val="E7E6E6">
                    <a:lumMod val="50000"/>
                  </a:srgbClr>
                </a:solidFill>
              </a:rPr>
              <a:t>Intel, the Intel logo, Pentium, Celeron, Atom, Core, Xeon and others are trademarks of Intel Corporation in the U.S. and/or other countries. </a:t>
            </a:r>
            <a:br>
              <a:rPr lang="en-US" sz="899" kern="0" dirty="0">
                <a:solidFill>
                  <a:srgbClr val="E7E6E6">
                    <a:lumMod val="50000"/>
                  </a:srgbClr>
                </a:solidFill>
              </a:rPr>
            </a:br>
            <a:r>
              <a:rPr lang="en-US" sz="899" kern="0" dirty="0">
                <a:solidFill>
                  <a:srgbClr val="E7E6E6">
                    <a:lumMod val="50000"/>
                  </a:srgbClr>
                </a:solidFill>
              </a:rPr>
              <a:t>*Other names and brands may be claimed as the property of others. </a:t>
            </a:r>
          </a:p>
          <a:p>
            <a:pPr marL="0" indent="0" defTabSz="685166">
              <a:spcBef>
                <a:spcPts val="525"/>
              </a:spcBef>
              <a:buClr>
                <a:prstClr val="white"/>
              </a:buClr>
              <a:buNone/>
              <a:defRPr/>
            </a:pPr>
            <a:r>
              <a:rPr lang="en-US" sz="899" kern="0" dirty="0">
                <a:solidFill>
                  <a:srgbClr val="E7E6E6">
                    <a:lumMod val="50000"/>
                  </a:srgbClr>
                </a:solidFill>
              </a:rPr>
              <a:t>© 2018 Intel Corporation. </a:t>
            </a:r>
          </a:p>
        </p:txBody>
      </p:sp>
      <p:sp>
        <p:nvSpPr>
          <p:cNvPr id="5" name="Rectangle 4">
            <a:extLst>
              <a:ext uri="{FF2B5EF4-FFF2-40B4-BE49-F238E27FC236}">
                <a16:creationId xmlns="" xmlns:a16="http://schemas.microsoft.com/office/drawing/2014/main" id="{32DD7EE2-EAA7-8641-B1B1-8E03D32DAB25}"/>
              </a:ext>
            </a:extLst>
          </p:cNvPr>
          <p:cNvSpPr/>
          <p:nvPr/>
        </p:nvSpPr>
        <p:spPr>
          <a:xfrm>
            <a:off x="3197" y="65432"/>
            <a:ext cx="9140803" cy="784189"/>
          </a:xfrm>
          <a:prstGeom prst="rect">
            <a:avLst/>
          </a:prstGeom>
        </p:spPr>
        <p:txBody>
          <a:bodyPr wrap="square">
            <a:spAutoFit/>
          </a:bodyPr>
          <a:lstStyle/>
          <a:p>
            <a:pPr algn="ctr" defTabSz="457178"/>
            <a:r>
              <a:rPr lang="en-US" sz="4496" dirty="0">
                <a:solidFill>
                  <a:schemeClr val="tx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Legal notices &amp; disclaimers</a:t>
            </a:r>
            <a:endParaRPr lang="en-US" sz="2797" dirty="0">
              <a:solidFill>
                <a:schemeClr val="tx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36896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MKL for Deep Neural Networks</a:t>
            </a:r>
            <a:r>
              <a:rPr lang="en-US" dirty="0"/>
              <a:t/>
            </a:r>
            <a:br>
              <a:rPr lang="en-US" dirty="0"/>
            </a:b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20</a:t>
            </a:fld>
            <a:endParaRPr lang="uk-UA"/>
          </a:p>
        </p:txBody>
      </p:sp>
      <p:sp>
        <p:nvSpPr>
          <p:cNvPr id="6" name="Rectangle 5"/>
          <p:cNvSpPr/>
          <p:nvPr/>
        </p:nvSpPr>
        <p:spPr>
          <a:xfrm>
            <a:off x="455611" y="1175326"/>
            <a:ext cx="8139749" cy="3247043"/>
          </a:xfrm>
          <a:prstGeom prst="rect">
            <a:avLst/>
          </a:prstGeom>
        </p:spPr>
        <p:txBody>
          <a:bodyPr wrap="square">
            <a:spAutoFit/>
          </a:bodyPr>
          <a:lstStyle/>
          <a:p>
            <a:pPr>
              <a:spcBef>
                <a:spcPts val="600"/>
              </a:spcBef>
            </a:pPr>
            <a:r>
              <a:rPr lang="en-US" dirty="0" smtClean="0">
                <a:solidFill>
                  <a:schemeClr val="accent1">
                    <a:lumMod val="50000"/>
                  </a:schemeClr>
                </a:solidFill>
              </a:rPr>
              <a:t>Intel® </a:t>
            </a:r>
            <a:r>
              <a:rPr lang="en-US" dirty="0">
                <a:solidFill>
                  <a:schemeClr val="accent1">
                    <a:lumMod val="50000"/>
                  </a:schemeClr>
                </a:solidFill>
              </a:rPr>
              <a:t>Math Kernel Library for Deep Neural Networks (</a:t>
            </a:r>
            <a:r>
              <a:rPr lang="en-US" dirty="0" smtClean="0">
                <a:solidFill>
                  <a:schemeClr val="accent1">
                    <a:lumMod val="50000"/>
                  </a:schemeClr>
                </a:solidFill>
              </a:rPr>
              <a:t>Intel® </a:t>
            </a:r>
            <a:r>
              <a:rPr lang="en-US" dirty="0">
                <a:solidFill>
                  <a:schemeClr val="accent1">
                    <a:lumMod val="50000"/>
                  </a:schemeClr>
                </a:solidFill>
              </a:rPr>
              <a:t>MKL-DNN) </a:t>
            </a:r>
            <a:r>
              <a:rPr lang="en-US" dirty="0" smtClean="0">
                <a:solidFill>
                  <a:schemeClr val="accent1">
                    <a:lumMod val="50000"/>
                  </a:schemeClr>
                </a:solidFill>
              </a:rPr>
              <a:t>is a </a:t>
            </a:r>
            <a:r>
              <a:rPr lang="en-US" dirty="0">
                <a:solidFill>
                  <a:schemeClr val="accent1">
                    <a:lumMod val="50000"/>
                  </a:schemeClr>
                </a:solidFill>
              </a:rPr>
              <a:t>library of deep neural network primitives for rapid integration into DL frameworks and optimized for Intel architectures.</a:t>
            </a:r>
          </a:p>
          <a:p>
            <a:pPr marL="285750" indent="-285750">
              <a:spcBef>
                <a:spcPts val="600"/>
              </a:spcBef>
              <a:buFont typeface="Arial" charset="0"/>
              <a:buChar char="•"/>
            </a:pPr>
            <a:r>
              <a:rPr lang="en-US" dirty="0">
                <a:solidFill>
                  <a:schemeClr val="accent1">
                    <a:lumMod val="50000"/>
                  </a:schemeClr>
                </a:solidFill>
              </a:rPr>
              <a:t>Based on Intel® MKL </a:t>
            </a:r>
            <a:r>
              <a:rPr lang="en-US" dirty="0" smtClean="0">
                <a:solidFill>
                  <a:schemeClr val="accent1">
                    <a:lumMod val="50000"/>
                  </a:schemeClr>
                </a:solidFill>
              </a:rPr>
              <a:t>library.</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Common DNN APIs across all </a:t>
            </a:r>
            <a:r>
              <a:rPr lang="en-US" dirty="0" smtClean="0">
                <a:solidFill>
                  <a:schemeClr val="accent1">
                    <a:lumMod val="50000"/>
                  </a:schemeClr>
                </a:solidFill>
              </a:rPr>
              <a:t>Intel® hardware.</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Includes highly vectorized and threaded building blocks for implementing convolutional neural networks with </a:t>
            </a:r>
            <a:r>
              <a:rPr lang="en-US" dirty="0" smtClean="0">
                <a:solidFill>
                  <a:schemeClr val="accent1">
                    <a:lumMod val="50000"/>
                  </a:schemeClr>
                </a:solidFill>
              </a:rPr>
              <a:t>C </a:t>
            </a:r>
            <a:r>
              <a:rPr lang="en-US" dirty="0">
                <a:solidFill>
                  <a:schemeClr val="accent1">
                    <a:lumMod val="50000"/>
                  </a:schemeClr>
                </a:solidFill>
              </a:rPr>
              <a:t>and C</a:t>
            </a:r>
            <a:r>
              <a:rPr lang="en-US" dirty="0" smtClean="0">
                <a:solidFill>
                  <a:schemeClr val="accent1">
                    <a:lumMod val="50000"/>
                  </a:schemeClr>
                </a:solidFill>
              </a:rPr>
              <a:t>++ interfaces</a:t>
            </a:r>
            <a:r>
              <a:rPr lang="en-US" dirty="0">
                <a:solidFill>
                  <a:schemeClr val="accent1">
                    <a:lumMod val="50000"/>
                  </a:schemeClr>
                </a:solidFill>
              </a:rPr>
              <a:t>. </a:t>
            </a:r>
          </a:p>
          <a:p>
            <a:pPr marL="285750" indent="-285750">
              <a:spcBef>
                <a:spcPts val="600"/>
              </a:spcBef>
              <a:buFont typeface="Arial" charset="0"/>
              <a:buChar char="•"/>
            </a:pPr>
            <a:r>
              <a:rPr lang="en-US" dirty="0">
                <a:solidFill>
                  <a:schemeClr val="accent1">
                    <a:lumMod val="50000"/>
                  </a:schemeClr>
                </a:solidFill>
              </a:rPr>
              <a:t>Implemented in C</a:t>
            </a:r>
            <a:r>
              <a:rPr lang="en-US" dirty="0" smtClean="0">
                <a:solidFill>
                  <a:schemeClr val="accent1">
                    <a:lumMod val="50000"/>
                  </a:schemeClr>
                </a:solidFill>
              </a:rPr>
              <a:t>++ and </a:t>
            </a:r>
            <a:r>
              <a:rPr lang="en-US" dirty="0">
                <a:solidFill>
                  <a:schemeClr val="accent1">
                    <a:lumMod val="50000"/>
                  </a:schemeClr>
                </a:solidFill>
              </a:rPr>
              <a:t>provides both C</a:t>
            </a:r>
            <a:r>
              <a:rPr lang="en-US" dirty="0" smtClean="0">
                <a:solidFill>
                  <a:schemeClr val="accent1">
                    <a:lumMod val="50000"/>
                  </a:schemeClr>
                </a:solidFill>
              </a:rPr>
              <a:t>++ </a:t>
            </a:r>
            <a:r>
              <a:rPr lang="en-US" dirty="0">
                <a:solidFill>
                  <a:schemeClr val="accent1">
                    <a:lumMod val="50000"/>
                  </a:schemeClr>
                </a:solidFill>
              </a:rPr>
              <a:t>and </a:t>
            </a:r>
            <a:r>
              <a:rPr lang="en-US" dirty="0" smtClean="0">
                <a:solidFill>
                  <a:schemeClr val="accent1">
                    <a:lumMod val="50000"/>
                  </a:schemeClr>
                </a:solidFill>
              </a:rPr>
              <a:t>C APIs.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Allows the functionality to be used from a wide range of high-level languages, such as </a:t>
            </a:r>
            <a:r>
              <a:rPr lang="en-US" dirty="0" smtClean="0">
                <a:solidFill>
                  <a:schemeClr val="accent1">
                    <a:lumMod val="50000"/>
                  </a:schemeClr>
                </a:solidFill>
              </a:rPr>
              <a:t>Python* </a:t>
            </a:r>
            <a:r>
              <a:rPr lang="en-US" dirty="0">
                <a:solidFill>
                  <a:schemeClr val="accent1">
                    <a:lumMod val="50000"/>
                  </a:schemeClr>
                </a:solidFill>
              </a:rPr>
              <a:t>or </a:t>
            </a:r>
            <a:r>
              <a:rPr lang="en-US" dirty="0" smtClean="0">
                <a:solidFill>
                  <a:schemeClr val="accent1">
                    <a:lumMod val="50000"/>
                  </a:schemeClr>
                </a:solidFill>
              </a:rPr>
              <a:t>Java*.</a:t>
            </a:r>
            <a:endParaRPr lang="en-US" dirty="0">
              <a:solidFill>
                <a:schemeClr val="accent1">
                  <a:lumMod val="50000"/>
                </a:schemeClr>
              </a:solidFill>
            </a:endParaRP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821604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DNN </a:t>
            </a:r>
            <a:r>
              <a:rPr lang="en-US" dirty="0"/>
              <a:t>Performance Benchmarks</a:t>
            </a:r>
          </a:p>
        </p:txBody>
      </p:sp>
      <p:sp>
        <p:nvSpPr>
          <p:cNvPr id="2" name="Slide Number Placeholder 1"/>
          <p:cNvSpPr>
            <a:spLocks noGrp="1"/>
          </p:cNvSpPr>
          <p:nvPr>
            <p:ph type="sldNum" sz="quarter" idx="2"/>
          </p:nvPr>
        </p:nvSpPr>
        <p:spPr/>
        <p:txBody>
          <a:bodyPr/>
          <a:lstStyle/>
          <a:p>
            <a:fld id="{86CB4B4D-7CA3-9044-876B-883B54F8677D}" type="slidenum">
              <a:rPr lang="uk-UA" smtClean="0"/>
              <a:pPr/>
              <a:t>21</a:t>
            </a:fld>
            <a:endParaRPr lang="uk-UA"/>
          </a:p>
        </p:txBody>
      </p:sp>
      <p:sp>
        <p:nvSpPr>
          <p:cNvPr id="6" name="Rectangle 5"/>
          <p:cNvSpPr/>
          <p:nvPr/>
        </p:nvSpPr>
        <p:spPr>
          <a:xfrm>
            <a:off x="455611" y="1175326"/>
            <a:ext cx="8139749" cy="1631216"/>
          </a:xfrm>
          <a:prstGeom prst="rect">
            <a:avLst/>
          </a:prstGeom>
        </p:spPr>
        <p:txBody>
          <a:bodyPr wrap="square">
            <a:spAutoFit/>
          </a:bodyPr>
          <a:lstStyle/>
          <a:p>
            <a:pPr>
              <a:spcBef>
                <a:spcPts val="600"/>
              </a:spcBef>
            </a:pPr>
            <a:r>
              <a:rPr lang="en-US" dirty="0">
                <a:solidFill>
                  <a:schemeClr val="accent1">
                    <a:lumMod val="50000"/>
                  </a:schemeClr>
                </a:solidFill>
              </a:rPr>
              <a:t>The </a:t>
            </a:r>
            <a:r>
              <a:rPr lang="en-US" dirty="0" err="1" smtClean="0">
                <a:solidFill>
                  <a:schemeClr val="accent1">
                    <a:lumMod val="50000"/>
                  </a:schemeClr>
                </a:solidFill>
              </a:rPr>
              <a:t>AlexNet</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DL topology is typically used as a DL </a:t>
            </a:r>
            <a:r>
              <a:rPr lang="en-US" dirty="0" smtClean="0">
                <a:solidFill>
                  <a:schemeClr val="accent1">
                    <a:lumMod val="50000"/>
                  </a:schemeClr>
                </a:solidFill>
              </a:rPr>
              <a:t>benchmark.</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Intel’s version uses MKL-DNN primitives </a:t>
            </a:r>
            <a:r>
              <a:rPr lang="en-US" dirty="0" smtClean="0">
                <a:solidFill>
                  <a:schemeClr val="accent1">
                    <a:lumMod val="50000"/>
                  </a:schemeClr>
                </a:solidFill>
              </a:rPr>
              <a:t>on Intel® Xeon® Processors </a:t>
            </a:r>
          </a:p>
          <a:p>
            <a:pPr marL="285750" indent="-285750">
              <a:spcBef>
                <a:spcPts val="600"/>
              </a:spcBef>
              <a:buFont typeface="Arial" charset="0"/>
              <a:buChar char="•"/>
            </a:pPr>
            <a:r>
              <a:rPr lang="en-US" dirty="0" smtClean="0">
                <a:solidFill>
                  <a:schemeClr val="accent1">
                    <a:lumMod val="50000"/>
                  </a:schemeClr>
                </a:solidFill>
              </a:rPr>
              <a:t>The </a:t>
            </a:r>
            <a:r>
              <a:rPr lang="en-US" dirty="0">
                <a:solidFill>
                  <a:schemeClr val="accent1">
                    <a:lumMod val="50000"/>
                  </a:schemeClr>
                </a:solidFill>
              </a:rPr>
              <a:t>following graph </a:t>
            </a:r>
            <a:r>
              <a:rPr lang="en-US" dirty="0" smtClean="0">
                <a:solidFill>
                  <a:schemeClr val="accent1">
                    <a:lumMod val="50000"/>
                  </a:schemeClr>
                </a:solidFill>
              </a:rPr>
              <a:t>(on the next page) compares </a:t>
            </a:r>
            <a:r>
              <a:rPr lang="en-US" dirty="0">
                <a:solidFill>
                  <a:schemeClr val="accent1">
                    <a:lumMod val="50000"/>
                  </a:schemeClr>
                </a:solidFill>
              </a:rPr>
              <a:t>the standard vs </a:t>
            </a:r>
            <a:r>
              <a:rPr lang="en-US" dirty="0" smtClean="0">
                <a:solidFill>
                  <a:schemeClr val="accent1">
                    <a:lumMod val="50000"/>
                  </a:schemeClr>
                </a:solidFill>
              </a:rPr>
              <a:t>Intel® </a:t>
            </a:r>
            <a:r>
              <a:rPr lang="en-US" dirty="0">
                <a:solidFill>
                  <a:schemeClr val="accent1">
                    <a:lumMod val="50000"/>
                  </a:schemeClr>
                </a:solidFill>
              </a:rPr>
              <a:t>optimized </a:t>
            </a:r>
            <a:r>
              <a:rPr lang="en-US" dirty="0" err="1" smtClean="0">
                <a:solidFill>
                  <a:schemeClr val="accent1">
                    <a:lumMod val="50000"/>
                  </a:schemeClr>
                </a:solidFill>
              </a:rPr>
              <a:t>Caffe</a:t>
            </a:r>
            <a:r>
              <a:rPr lang="en-US" dirty="0" smtClean="0">
                <a:solidFill>
                  <a:schemeClr val="accent1">
                    <a:lumMod val="50000"/>
                  </a:schemeClr>
                </a:solidFill>
              </a:rPr>
              <a:t>* implementation </a:t>
            </a:r>
            <a:r>
              <a:rPr lang="en-US" dirty="0">
                <a:solidFill>
                  <a:schemeClr val="accent1">
                    <a:lumMod val="50000"/>
                  </a:schemeClr>
                </a:solidFill>
              </a:rPr>
              <a:t>on the </a:t>
            </a:r>
            <a:r>
              <a:rPr lang="en-US" dirty="0" smtClean="0">
                <a:solidFill>
                  <a:schemeClr val="accent1">
                    <a:lumMod val="50000"/>
                  </a:schemeClr>
                </a:solidFill>
              </a:rPr>
              <a:t>Intel® Xeon®  </a:t>
            </a:r>
            <a:r>
              <a:rPr lang="en-US" dirty="0">
                <a:solidFill>
                  <a:schemeClr val="accent1">
                    <a:lumMod val="50000"/>
                  </a:schemeClr>
                </a:solidFill>
              </a:rPr>
              <a:t>and </a:t>
            </a:r>
            <a:r>
              <a:rPr lang="en-US" dirty="0" smtClean="0">
                <a:solidFill>
                  <a:schemeClr val="accent1">
                    <a:lumMod val="50000"/>
                  </a:schemeClr>
                </a:solidFill>
              </a:rPr>
              <a:t>Intel® Xeon Phi™</a:t>
            </a:r>
            <a:r>
              <a:rPr lang="en-US" dirty="0">
                <a:solidFill>
                  <a:schemeClr val="accent1">
                    <a:lumMod val="50000"/>
                  </a:schemeClr>
                </a:solidFill>
              </a:rPr>
              <a:t> </a:t>
            </a:r>
            <a:r>
              <a:rPr lang="en-US" dirty="0" smtClean="0">
                <a:solidFill>
                  <a:schemeClr val="accent1">
                    <a:lumMod val="50000"/>
                  </a:schemeClr>
                </a:solidFill>
              </a:rPr>
              <a:t>processors.</a:t>
            </a:r>
            <a:endParaRPr lang="en-US" dirty="0">
              <a:solidFill>
                <a:schemeClr val="accent1">
                  <a:lumMod val="50000"/>
                </a:schemeClr>
              </a:solidFill>
            </a:endParaRPr>
          </a:p>
        </p:txBody>
      </p:sp>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269914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Intel® </a:t>
            </a:r>
            <a:r>
              <a:rPr lang="en-US" dirty="0" smtClean="0"/>
              <a:t>DNN </a:t>
            </a:r>
            <a:r>
              <a:rPr lang="en-US" dirty="0"/>
              <a:t>Performance Benchmarks</a:t>
            </a:r>
          </a:p>
        </p:txBody>
      </p:sp>
      <p:sp>
        <p:nvSpPr>
          <p:cNvPr id="2" name="Slide Number Placeholder 1"/>
          <p:cNvSpPr>
            <a:spLocks noGrp="1"/>
          </p:cNvSpPr>
          <p:nvPr>
            <p:ph type="sldNum" sz="quarter" idx="2"/>
          </p:nvPr>
        </p:nvSpPr>
        <p:spPr/>
        <p:txBody>
          <a:bodyPr/>
          <a:lstStyle/>
          <a:p>
            <a:fld id="{86CB4B4D-7CA3-9044-876B-883B54F8677D}" type="slidenum">
              <a:rPr lang="uk-UA" smtClean="0"/>
              <a:pPr/>
              <a:t>22</a:t>
            </a:fld>
            <a:endParaRPr lang="uk-UA"/>
          </a:p>
        </p:txBody>
      </p:sp>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36" y="817837"/>
            <a:ext cx="7371347" cy="3680013"/>
          </a:xfrm>
          <a:prstGeom prst="rect">
            <a:avLst/>
          </a:prstGeom>
        </p:spPr>
      </p:pic>
    </p:spTree>
    <p:extLst>
      <p:ext uri="{BB962C8B-B14F-4D97-AF65-F5344CB8AC3E}">
        <p14:creationId xmlns:p14="http://schemas.microsoft.com/office/powerpoint/2010/main" val="1766253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Data Analytics Acceleration </a:t>
            </a:r>
            <a:r>
              <a:rPr lang="en-US" dirty="0" smtClean="0"/>
              <a:t>Library</a:t>
            </a:r>
            <a:r>
              <a:rPr lang="en-US" dirty="0"/>
              <a:t/>
            </a:r>
            <a:br>
              <a:rPr lang="en-US" dirty="0"/>
            </a:b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23</a:t>
            </a:fld>
            <a:endParaRPr lang="uk-UA"/>
          </a:p>
        </p:txBody>
      </p:sp>
      <p:sp>
        <p:nvSpPr>
          <p:cNvPr id="6" name="Rectangle 5"/>
          <p:cNvSpPr/>
          <p:nvPr/>
        </p:nvSpPr>
        <p:spPr>
          <a:xfrm>
            <a:off x="455611" y="1175326"/>
            <a:ext cx="8025449" cy="1908215"/>
          </a:xfrm>
          <a:prstGeom prst="rect">
            <a:avLst/>
          </a:prstGeom>
        </p:spPr>
        <p:txBody>
          <a:bodyPr wrap="square">
            <a:spAutoFit/>
          </a:bodyPr>
          <a:lstStyle/>
          <a:p>
            <a:pPr>
              <a:spcBef>
                <a:spcPts val="600"/>
              </a:spcBef>
            </a:pPr>
            <a:r>
              <a:rPr lang="en-US" dirty="0" smtClean="0">
                <a:solidFill>
                  <a:schemeClr val="accent1">
                    <a:lumMod val="50000"/>
                  </a:schemeClr>
                </a:solidFill>
              </a:rPr>
              <a:t>Intel® </a:t>
            </a:r>
            <a:r>
              <a:rPr lang="en-US" dirty="0">
                <a:solidFill>
                  <a:schemeClr val="accent1">
                    <a:lumMod val="50000"/>
                  </a:schemeClr>
                </a:solidFill>
              </a:rPr>
              <a:t>Data Analytics Acceleration Library </a:t>
            </a:r>
            <a:r>
              <a:rPr lang="en-US" dirty="0" smtClean="0">
                <a:solidFill>
                  <a:schemeClr val="accent1">
                    <a:lumMod val="50000"/>
                  </a:schemeClr>
                </a:solidFill>
              </a:rPr>
              <a:t>(Intel® DAAL</a:t>
            </a:r>
            <a:r>
              <a:rPr lang="en-US" dirty="0">
                <a:solidFill>
                  <a:schemeClr val="accent1">
                    <a:lumMod val="50000"/>
                  </a:schemeClr>
                </a:solidFill>
              </a:rPr>
              <a:t>) </a:t>
            </a:r>
            <a:r>
              <a:rPr lang="en-US" dirty="0" smtClean="0">
                <a:solidFill>
                  <a:schemeClr val="accent1">
                    <a:lumMod val="50000"/>
                  </a:schemeClr>
                </a:solidFill>
              </a:rPr>
              <a:t>provides </a:t>
            </a:r>
            <a:r>
              <a:rPr lang="en-US" dirty="0">
                <a:solidFill>
                  <a:schemeClr val="accent1">
                    <a:lumMod val="50000"/>
                  </a:schemeClr>
                </a:solidFill>
              </a:rPr>
              <a:t>highly optimized algorithmic building blocks for data analytics and machine learning.</a:t>
            </a:r>
          </a:p>
          <a:p>
            <a:pPr marL="285750" indent="-285750">
              <a:spcBef>
                <a:spcPts val="600"/>
              </a:spcBef>
              <a:buFont typeface="Arial" charset="0"/>
              <a:buChar char="•"/>
            </a:pPr>
            <a:r>
              <a:rPr lang="en-US" dirty="0">
                <a:solidFill>
                  <a:schemeClr val="accent1">
                    <a:lumMod val="50000"/>
                  </a:schemeClr>
                </a:solidFill>
              </a:rPr>
              <a:t>Includes building blocks for all data analytics </a:t>
            </a:r>
            <a:r>
              <a:rPr lang="en-US" dirty="0" smtClean="0">
                <a:solidFill>
                  <a:schemeClr val="accent1">
                    <a:lumMod val="50000"/>
                  </a:schemeClr>
                </a:solidFill>
              </a:rPr>
              <a:t>states.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Pre-processing, </a:t>
            </a:r>
            <a:r>
              <a:rPr lang="en-US" dirty="0" smtClean="0">
                <a:solidFill>
                  <a:schemeClr val="accent1">
                    <a:lumMod val="50000"/>
                  </a:schemeClr>
                </a:solidFill>
              </a:rPr>
              <a:t>transformation</a:t>
            </a:r>
            <a:r>
              <a:rPr lang="en-US" dirty="0">
                <a:solidFill>
                  <a:schemeClr val="accent1">
                    <a:lumMod val="50000"/>
                  </a:schemeClr>
                </a:solidFill>
              </a:rPr>
              <a:t>, </a:t>
            </a:r>
            <a:r>
              <a:rPr lang="en-US" dirty="0" smtClean="0">
                <a:solidFill>
                  <a:schemeClr val="accent1">
                    <a:lumMod val="50000"/>
                  </a:schemeClr>
                </a:solidFill>
              </a:rPr>
              <a:t>analysis</a:t>
            </a:r>
            <a:r>
              <a:rPr lang="en-US" dirty="0">
                <a:solidFill>
                  <a:schemeClr val="accent1">
                    <a:lumMod val="50000"/>
                  </a:schemeClr>
                </a:solidFill>
              </a:rPr>
              <a:t>, </a:t>
            </a:r>
            <a:r>
              <a:rPr lang="en-US" dirty="0" smtClean="0">
                <a:solidFill>
                  <a:schemeClr val="accent1">
                    <a:lumMod val="50000"/>
                  </a:schemeClr>
                </a:solidFill>
              </a:rPr>
              <a:t>modeling</a:t>
            </a:r>
            <a:r>
              <a:rPr lang="en-US" dirty="0">
                <a:solidFill>
                  <a:schemeClr val="accent1">
                    <a:lumMod val="50000"/>
                  </a:schemeClr>
                </a:solidFill>
              </a:rPr>
              <a:t>, </a:t>
            </a:r>
            <a:r>
              <a:rPr lang="en-US" dirty="0" smtClean="0">
                <a:solidFill>
                  <a:schemeClr val="accent1">
                    <a:lumMod val="50000"/>
                  </a:schemeClr>
                </a:solidFill>
              </a:rPr>
              <a:t>validation</a:t>
            </a:r>
            <a:r>
              <a:rPr lang="en-US" dirty="0">
                <a:solidFill>
                  <a:schemeClr val="accent1">
                    <a:lumMod val="50000"/>
                  </a:schemeClr>
                </a:solidFill>
              </a:rPr>
              <a:t>, and </a:t>
            </a:r>
            <a:r>
              <a:rPr lang="en-US" dirty="0" smtClean="0">
                <a:solidFill>
                  <a:schemeClr val="accent1">
                    <a:lumMod val="50000"/>
                  </a:schemeClr>
                </a:solidFill>
              </a:rPr>
              <a:t>decision making.</a:t>
            </a:r>
            <a:endParaRPr lang="en-US" dirty="0">
              <a:solidFill>
                <a:schemeClr val="accent1">
                  <a:lumMod val="50000"/>
                </a:schemeClr>
              </a:solidFill>
            </a:endParaRPr>
          </a:p>
        </p:txBody>
      </p:sp>
      <p:grpSp>
        <p:nvGrpSpPr>
          <p:cNvPr id="5" name="Group 56"/>
          <p:cNvGrpSpPr/>
          <p:nvPr/>
        </p:nvGrpSpPr>
        <p:grpSpPr>
          <a:xfrm>
            <a:off x="455611" y="3198604"/>
            <a:ext cx="7725590" cy="948831"/>
            <a:chOff x="0" y="0"/>
            <a:chExt cx="7725589" cy="948830"/>
          </a:xfrm>
        </p:grpSpPr>
        <p:grpSp>
          <p:nvGrpSpPr>
            <p:cNvPr id="7" name="Rounded Rectangle 1046"/>
            <p:cNvGrpSpPr/>
            <p:nvPr/>
          </p:nvGrpSpPr>
          <p:grpSpPr>
            <a:xfrm>
              <a:off x="0" y="9964"/>
              <a:ext cx="1188417" cy="315897"/>
              <a:chOff x="0" y="0"/>
              <a:chExt cx="1188416" cy="315896"/>
            </a:xfrm>
          </p:grpSpPr>
          <p:sp>
            <p:nvSpPr>
              <p:cNvPr id="34" name="Rounded Rectangle"/>
              <p:cNvSpPr/>
              <p:nvPr/>
            </p:nvSpPr>
            <p:spPr>
              <a:xfrm>
                <a:off x="0" y="0"/>
                <a:ext cx="1188417" cy="315897"/>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35" name="Pre-processing"/>
              <p:cNvSpPr txBox="1"/>
              <p:nvPr/>
            </p:nvSpPr>
            <p:spPr>
              <a:xfrm>
                <a:off x="95963" y="29717"/>
                <a:ext cx="996482"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Pre-processing</a:t>
                </a:r>
              </a:p>
            </p:txBody>
          </p:sp>
        </p:grpSp>
        <p:grpSp>
          <p:nvGrpSpPr>
            <p:cNvPr id="8" name="Rounded Rectangle 1047"/>
            <p:cNvGrpSpPr/>
            <p:nvPr/>
          </p:nvGrpSpPr>
          <p:grpSpPr>
            <a:xfrm>
              <a:off x="1285800" y="9964"/>
              <a:ext cx="1188418" cy="315897"/>
              <a:chOff x="0" y="0"/>
              <a:chExt cx="1188417" cy="315896"/>
            </a:xfrm>
          </p:grpSpPr>
          <p:sp>
            <p:nvSpPr>
              <p:cNvPr id="32" name="Rounded Rectangle"/>
              <p:cNvSpPr/>
              <p:nvPr/>
            </p:nvSpPr>
            <p:spPr>
              <a:xfrm>
                <a:off x="0" y="0"/>
                <a:ext cx="1188418" cy="315897"/>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33" name="Transformation"/>
              <p:cNvSpPr txBox="1"/>
              <p:nvPr/>
            </p:nvSpPr>
            <p:spPr>
              <a:xfrm>
                <a:off x="85358" y="29717"/>
                <a:ext cx="1017691"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Transformation</a:t>
                </a:r>
              </a:p>
            </p:txBody>
          </p:sp>
        </p:grpSp>
        <p:grpSp>
          <p:nvGrpSpPr>
            <p:cNvPr id="9" name="Rounded Rectangle 1048"/>
            <p:cNvGrpSpPr/>
            <p:nvPr/>
          </p:nvGrpSpPr>
          <p:grpSpPr>
            <a:xfrm>
              <a:off x="2585992" y="9964"/>
              <a:ext cx="1269724" cy="315897"/>
              <a:chOff x="-1" y="0"/>
              <a:chExt cx="1269723" cy="315896"/>
            </a:xfrm>
          </p:grpSpPr>
          <p:sp>
            <p:nvSpPr>
              <p:cNvPr id="30" name="Rounded Rectangle"/>
              <p:cNvSpPr/>
              <p:nvPr/>
            </p:nvSpPr>
            <p:spPr>
              <a:xfrm>
                <a:off x="-2" y="0"/>
                <a:ext cx="1269725" cy="315897"/>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31" name="Analysis"/>
              <p:cNvSpPr txBox="1"/>
              <p:nvPr/>
            </p:nvSpPr>
            <p:spPr>
              <a:xfrm>
                <a:off x="336196" y="29717"/>
                <a:ext cx="597321"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Analysis</a:t>
                </a:r>
              </a:p>
            </p:txBody>
          </p:sp>
        </p:grpSp>
        <p:grpSp>
          <p:nvGrpSpPr>
            <p:cNvPr id="10" name="Rounded Rectangle 1049"/>
            <p:cNvGrpSpPr/>
            <p:nvPr/>
          </p:nvGrpSpPr>
          <p:grpSpPr>
            <a:xfrm>
              <a:off x="3962575" y="9964"/>
              <a:ext cx="1198983" cy="315897"/>
              <a:chOff x="0" y="0"/>
              <a:chExt cx="1198982" cy="315896"/>
            </a:xfrm>
          </p:grpSpPr>
          <p:sp>
            <p:nvSpPr>
              <p:cNvPr id="28" name="Rounded Rectangle"/>
              <p:cNvSpPr/>
              <p:nvPr/>
            </p:nvSpPr>
            <p:spPr>
              <a:xfrm>
                <a:off x="0" y="0"/>
                <a:ext cx="1198983" cy="315897"/>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29" name="Modeling"/>
              <p:cNvSpPr txBox="1"/>
              <p:nvPr/>
            </p:nvSpPr>
            <p:spPr>
              <a:xfrm>
                <a:off x="267933" y="29717"/>
                <a:ext cx="663107"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Modeling</a:t>
                </a:r>
              </a:p>
            </p:txBody>
          </p:sp>
        </p:grpSp>
        <p:grpSp>
          <p:nvGrpSpPr>
            <p:cNvPr id="11" name="Rounded Rectangle 1050"/>
            <p:cNvGrpSpPr/>
            <p:nvPr/>
          </p:nvGrpSpPr>
          <p:grpSpPr>
            <a:xfrm>
              <a:off x="6537173" y="4146"/>
              <a:ext cx="1188417" cy="315896"/>
              <a:chOff x="0" y="0"/>
              <a:chExt cx="1188416" cy="315895"/>
            </a:xfrm>
          </p:grpSpPr>
          <p:sp>
            <p:nvSpPr>
              <p:cNvPr id="26" name="Rounded Rectangle"/>
              <p:cNvSpPr/>
              <p:nvPr/>
            </p:nvSpPr>
            <p:spPr>
              <a:xfrm>
                <a:off x="0" y="0"/>
                <a:ext cx="1188417" cy="315896"/>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27" name="Decision Making"/>
              <p:cNvSpPr txBox="1"/>
              <p:nvPr/>
            </p:nvSpPr>
            <p:spPr>
              <a:xfrm>
                <a:off x="55767" y="29717"/>
                <a:ext cx="1076873"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Decision Making</a:t>
                </a:r>
              </a:p>
            </p:txBody>
          </p:sp>
        </p:grpSp>
        <p:sp>
          <p:nvSpPr>
            <p:cNvPr id="12" name="Right Arrow 1052"/>
            <p:cNvSpPr/>
            <p:nvPr/>
          </p:nvSpPr>
          <p:spPr>
            <a:xfrm>
              <a:off x="1178548" y="57309"/>
              <a:ext cx="123002" cy="243614"/>
            </a:xfrm>
            <a:prstGeom prst="rightArrow">
              <a:avLst>
                <a:gd name="adj1" fmla="val 50000"/>
                <a:gd name="adj2" fmla="val 50000"/>
              </a:avLst>
            </a:prstGeom>
            <a:solidFill>
              <a:srgbClr val="7E8D96"/>
            </a:solidFill>
            <a:ln w="12700" cap="flat">
              <a:noFill/>
              <a:miter lim="400000"/>
            </a:ln>
            <a:effectLst/>
          </p:spPr>
          <p:txBody>
            <a:bodyPr wrap="square" lIns="45718" tIns="45718" rIns="45718" bIns="45718" numCol="1" anchor="ctr">
              <a:noAutofit/>
            </a:bodyPr>
            <a:lstStyle/>
            <a:p>
              <a:pPr defTabSz="913532">
                <a:defRPr sz="1900" b="1">
                  <a:solidFill>
                    <a:srgbClr val="344C5E"/>
                  </a:solidFill>
                </a:defRPr>
              </a:pPr>
              <a:endParaRPr/>
            </a:p>
          </p:txBody>
        </p:sp>
        <p:grpSp>
          <p:nvGrpSpPr>
            <p:cNvPr id="13" name="Rounded Rectangle 1049"/>
            <p:cNvGrpSpPr/>
            <p:nvPr/>
          </p:nvGrpSpPr>
          <p:grpSpPr>
            <a:xfrm>
              <a:off x="5284553" y="-1"/>
              <a:ext cx="1149391" cy="315897"/>
              <a:chOff x="-1" y="0"/>
              <a:chExt cx="1149390" cy="315896"/>
            </a:xfrm>
          </p:grpSpPr>
          <p:sp>
            <p:nvSpPr>
              <p:cNvPr id="24" name="Rounded Rectangle"/>
              <p:cNvSpPr/>
              <p:nvPr/>
            </p:nvSpPr>
            <p:spPr>
              <a:xfrm>
                <a:off x="-2" y="0"/>
                <a:ext cx="1149392" cy="315897"/>
              </a:xfrm>
              <a:prstGeom prst="roundRect">
                <a:avLst>
                  <a:gd name="adj" fmla="val 16667"/>
                </a:avLst>
              </a:prstGeom>
              <a:solidFill>
                <a:srgbClr val="005594"/>
              </a:solidFill>
              <a:ln w="12700" cap="flat">
                <a:solidFill>
                  <a:srgbClr val="E0E3E5"/>
                </a:solidFill>
                <a:prstDash val="solid"/>
                <a:round/>
              </a:ln>
              <a:effectLst/>
            </p:spPr>
            <p:txBody>
              <a:bodyPr wrap="square" lIns="45718" tIns="45718" rIns="45718" bIns="45718" numCol="1" anchor="ctr">
                <a:noAutofit/>
              </a:bodyPr>
              <a:lstStyle/>
              <a:p>
                <a:pPr algn="ctr" defTabSz="913532"/>
                <a:endParaRPr/>
              </a:p>
            </p:txBody>
          </p:sp>
          <p:sp>
            <p:nvSpPr>
              <p:cNvPr id="25" name="Validation"/>
              <p:cNvSpPr txBox="1"/>
              <p:nvPr/>
            </p:nvSpPr>
            <p:spPr>
              <a:xfrm>
                <a:off x="220468" y="29717"/>
                <a:ext cx="708446" cy="25645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676" tIns="45676" rIns="45676" bIns="45676" numCol="1" anchor="ctr">
                <a:spAutoFit/>
              </a:bodyPr>
              <a:lstStyle>
                <a:lvl1pPr algn="ctr" defTabSz="913532">
                  <a:defRPr sz="1000" b="1">
                    <a:solidFill>
                      <a:srgbClr val="FFFFFF"/>
                    </a:solidFill>
                  </a:defRPr>
                </a:lvl1pPr>
              </a:lstStyle>
              <a:p>
                <a:r>
                  <a:t>Validation</a:t>
                </a:r>
              </a:p>
            </p:txBody>
          </p:sp>
        </p:grpSp>
        <p:sp>
          <p:nvSpPr>
            <p:cNvPr id="14" name="Right Arrow 1052"/>
            <p:cNvSpPr/>
            <p:nvPr/>
          </p:nvSpPr>
          <p:spPr>
            <a:xfrm>
              <a:off x="2476397" y="46105"/>
              <a:ext cx="123002" cy="243613"/>
            </a:xfrm>
            <a:prstGeom prst="rightArrow">
              <a:avLst>
                <a:gd name="adj1" fmla="val 50000"/>
                <a:gd name="adj2" fmla="val 50000"/>
              </a:avLst>
            </a:prstGeom>
            <a:solidFill>
              <a:srgbClr val="7E8D96"/>
            </a:solidFill>
            <a:ln w="12700" cap="flat">
              <a:noFill/>
              <a:miter lim="400000"/>
            </a:ln>
            <a:effectLst/>
          </p:spPr>
          <p:txBody>
            <a:bodyPr wrap="square" lIns="45718" tIns="45718" rIns="45718" bIns="45718" numCol="1" anchor="ctr">
              <a:noAutofit/>
            </a:bodyPr>
            <a:lstStyle/>
            <a:p>
              <a:pPr defTabSz="913532">
                <a:defRPr sz="1900" b="1">
                  <a:solidFill>
                    <a:srgbClr val="344C5E"/>
                  </a:solidFill>
                </a:defRPr>
              </a:pPr>
              <a:endParaRPr/>
            </a:p>
          </p:txBody>
        </p:sp>
        <p:sp>
          <p:nvSpPr>
            <p:cNvPr id="15" name="Right Arrow 1052"/>
            <p:cNvSpPr/>
            <p:nvPr/>
          </p:nvSpPr>
          <p:spPr>
            <a:xfrm>
              <a:off x="3855711" y="46105"/>
              <a:ext cx="123002" cy="243613"/>
            </a:xfrm>
            <a:prstGeom prst="rightArrow">
              <a:avLst>
                <a:gd name="adj1" fmla="val 50000"/>
                <a:gd name="adj2" fmla="val 50000"/>
              </a:avLst>
            </a:prstGeom>
            <a:solidFill>
              <a:srgbClr val="7E8D96"/>
            </a:solidFill>
            <a:ln w="12700" cap="flat">
              <a:noFill/>
              <a:miter lim="400000"/>
            </a:ln>
            <a:effectLst/>
          </p:spPr>
          <p:txBody>
            <a:bodyPr wrap="square" lIns="45718" tIns="45718" rIns="45718" bIns="45718" numCol="1" anchor="ctr">
              <a:noAutofit/>
            </a:bodyPr>
            <a:lstStyle/>
            <a:p>
              <a:pPr defTabSz="913532">
                <a:defRPr sz="1900" b="1">
                  <a:solidFill>
                    <a:srgbClr val="344C5E"/>
                  </a:solidFill>
                </a:defRPr>
              </a:pPr>
              <a:endParaRPr/>
            </a:p>
          </p:txBody>
        </p:sp>
        <p:sp>
          <p:nvSpPr>
            <p:cNvPr id="16" name="Right Arrow 1052"/>
            <p:cNvSpPr/>
            <p:nvPr/>
          </p:nvSpPr>
          <p:spPr>
            <a:xfrm>
              <a:off x="5161553" y="46105"/>
              <a:ext cx="123003" cy="243613"/>
            </a:xfrm>
            <a:prstGeom prst="rightArrow">
              <a:avLst>
                <a:gd name="adj1" fmla="val 50000"/>
                <a:gd name="adj2" fmla="val 50000"/>
              </a:avLst>
            </a:prstGeom>
            <a:solidFill>
              <a:srgbClr val="7E8D96"/>
            </a:solidFill>
            <a:ln w="12700" cap="flat">
              <a:noFill/>
              <a:miter lim="400000"/>
            </a:ln>
            <a:effectLst/>
          </p:spPr>
          <p:txBody>
            <a:bodyPr wrap="square" lIns="45718" tIns="45718" rIns="45718" bIns="45718" numCol="1" anchor="ctr">
              <a:noAutofit/>
            </a:bodyPr>
            <a:lstStyle/>
            <a:p>
              <a:pPr defTabSz="913532">
                <a:defRPr sz="1900" b="1">
                  <a:solidFill>
                    <a:srgbClr val="344C5E"/>
                  </a:solidFill>
                </a:defRPr>
              </a:pPr>
              <a:endParaRPr/>
            </a:p>
          </p:txBody>
        </p:sp>
        <p:sp>
          <p:nvSpPr>
            <p:cNvPr id="17" name="Right Arrow 1052"/>
            <p:cNvSpPr/>
            <p:nvPr/>
          </p:nvSpPr>
          <p:spPr>
            <a:xfrm>
              <a:off x="6433938" y="57309"/>
              <a:ext cx="123002" cy="243614"/>
            </a:xfrm>
            <a:prstGeom prst="rightArrow">
              <a:avLst>
                <a:gd name="adj1" fmla="val 50000"/>
                <a:gd name="adj2" fmla="val 50000"/>
              </a:avLst>
            </a:prstGeom>
            <a:solidFill>
              <a:srgbClr val="7E8D96"/>
            </a:solidFill>
            <a:ln w="12700" cap="flat">
              <a:noFill/>
              <a:miter lim="400000"/>
            </a:ln>
            <a:effectLst/>
          </p:spPr>
          <p:txBody>
            <a:bodyPr wrap="square" lIns="45718" tIns="45718" rIns="45718" bIns="45718" numCol="1" anchor="ctr">
              <a:noAutofit/>
            </a:bodyPr>
            <a:lstStyle/>
            <a:p>
              <a:pPr defTabSz="913532">
                <a:defRPr sz="1900" b="1">
                  <a:solidFill>
                    <a:srgbClr val="344C5E"/>
                  </a:solidFill>
                </a:defRPr>
              </a:pPr>
              <a:endParaRPr/>
            </a:p>
          </p:txBody>
        </p:sp>
        <p:pic>
          <p:nvPicPr>
            <p:cNvPr id="18" name="Picture 5" descr="Picture 5"/>
            <p:cNvPicPr>
              <a:picLocks noChangeAspect="1"/>
            </p:cNvPicPr>
            <p:nvPr/>
          </p:nvPicPr>
          <p:blipFill>
            <a:blip r:embed="rId3">
              <a:extLst/>
            </a:blip>
            <a:stretch>
              <a:fillRect/>
            </a:stretch>
          </p:blipFill>
          <p:spPr>
            <a:xfrm>
              <a:off x="4326637" y="369117"/>
              <a:ext cx="460290" cy="500810"/>
            </a:xfrm>
            <a:prstGeom prst="rect">
              <a:avLst/>
            </a:prstGeom>
            <a:ln w="12700" cap="flat">
              <a:noFill/>
              <a:miter lim="400000"/>
            </a:ln>
            <a:effectLst/>
          </p:spPr>
        </p:pic>
        <p:pic>
          <p:nvPicPr>
            <p:cNvPr id="19" name="Picture 7" descr="Picture 7"/>
            <p:cNvPicPr>
              <a:picLocks noChangeAspect="1"/>
            </p:cNvPicPr>
            <p:nvPr/>
          </p:nvPicPr>
          <p:blipFill>
            <a:blip r:embed="rId4">
              <a:extLst/>
            </a:blip>
            <a:stretch>
              <a:fillRect/>
            </a:stretch>
          </p:blipFill>
          <p:spPr>
            <a:xfrm>
              <a:off x="5562593" y="399072"/>
              <a:ext cx="602820" cy="442271"/>
            </a:xfrm>
            <a:prstGeom prst="rect">
              <a:avLst/>
            </a:prstGeom>
            <a:ln w="12700" cap="flat">
              <a:noFill/>
              <a:miter lim="400000"/>
            </a:ln>
            <a:effectLst/>
          </p:spPr>
        </p:pic>
        <p:pic>
          <p:nvPicPr>
            <p:cNvPr id="20" name="Picture 9" descr="Picture 9"/>
            <p:cNvPicPr>
              <a:picLocks noChangeAspect="1"/>
            </p:cNvPicPr>
            <p:nvPr/>
          </p:nvPicPr>
          <p:blipFill>
            <a:blip r:embed="rId5">
              <a:extLst/>
            </a:blip>
            <a:stretch>
              <a:fillRect/>
            </a:stretch>
          </p:blipFill>
          <p:spPr>
            <a:xfrm>
              <a:off x="6814084" y="363874"/>
              <a:ext cx="634591" cy="542902"/>
            </a:xfrm>
            <a:prstGeom prst="rect">
              <a:avLst/>
            </a:prstGeom>
            <a:ln w="12700" cap="flat">
              <a:noFill/>
              <a:miter lim="400000"/>
            </a:ln>
            <a:effectLst/>
          </p:spPr>
        </p:pic>
        <p:pic>
          <p:nvPicPr>
            <p:cNvPr id="21" name="Picture 10" descr="Picture 10"/>
            <p:cNvPicPr>
              <a:picLocks noChangeAspect="1"/>
            </p:cNvPicPr>
            <p:nvPr/>
          </p:nvPicPr>
          <p:blipFill>
            <a:blip r:embed="rId6">
              <a:extLst/>
            </a:blip>
            <a:stretch>
              <a:fillRect/>
            </a:stretch>
          </p:blipFill>
          <p:spPr>
            <a:xfrm>
              <a:off x="2690115" y="358822"/>
              <a:ext cx="980170" cy="590008"/>
            </a:xfrm>
            <a:prstGeom prst="rect">
              <a:avLst/>
            </a:prstGeom>
            <a:ln w="12700" cap="flat">
              <a:noFill/>
              <a:miter lim="400000"/>
            </a:ln>
            <a:effectLst/>
          </p:spPr>
        </p:pic>
        <p:pic>
          <p:nvPicPr>
            <p:cNvPr id="22" name="Picture 11" descr="Picture 11"/>
            <p:cNvPicPr>
              <a:picLocks noChangeAspect="1"/>
            </p:cNvPicPr>
            <p:nvPr/>
          </p:nvPicPr>
          <p:blipFill>
            <a:blip r:embed="rId7">
              <a:extLst/>
            </a:blip>
            <a:stretch>
              <a:fillRect/>
            </a:stretch>
          </p:blipFill>
          <p:spPr>
            <a:xfrm>
              <a:off x="366936" y="335566"/>
              <a:ext cx="486781" cy="567912"/>
            </a:xfrm>
            <a:prstGeom prst="rect">
              <a:avLst/>
            </a:prstGeom>
            <a:ln w="12700" cap="flat">
              <a:noFill/>
              <a:miter lim="400000"/>
            </a:ln>
            <a:effectLst/>
          </p:spPr>
        </p:pic>
        <p:pic>
          <p:nvPicPr>
            <p:cNvPr id="23" name="Picture 13" descr="Picture 13"/>
            <p:cNvPicPr>
              <a:picLocks noChangeAspect="1"/>
            </p:cNvPicPr>
            <p:nvPr/>
          </p:nvPicPr>
          <p:blipFill>
            <a:blip r:embed="rId8">
              <a:extLst/>
            </a:blip>
            <a:stretch>
              <a:fillRect/>
            </a:stretch>
          </p:blipFill>
          <p:spPr>
            <a:xfrm>
              <a:off x="1636210" y="365192"/>
              <a:ext cx="688300" cy="517352"/>
            </a:xfrm>
            <a:prstGeom prst="rect">
              <a:avLst/>
            </a:prstGeom>
            <a:ln w="12700" cap="flat">
              <a:noFill/>
              <a:miter lim="400000"/>
            </a:ln>
            <a:effectLst/>
          </p:spPr>
        </p:pic>
      </p:grpSp>
    </p:spTree>
    <p:extLst>
      <p:ext uri="{BB962C8B-B14F-4D97-AF65-F5344CB8AC3E}">
        <p14:creationId xmlns:p14="http://schemas.microsoft.com/office/powerpoint/2010/main" val="1136108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Data Analytics Acceleration </a:t>
            </a:r>
            <a:r>
              <a:rPr lang="en-US" dirty="0" smtClean="0"/>
              <a:t>Library</a:t>
            </a:r>
            <a:r>
              <a:rPr lang="en-US" dirty="0"/>
              <a:t/>
            </a:r>
            <a:br>
              <a:rPr lang="en-US" dirty="0"/>
            </a:b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24</a:t>
            </a:fld>
            <a:endParaRPr lang="uk-UA"/>
          </a:p>
        </p:txBody>
      </p:sp>
      <p:sp>
        <p:nvSpPr>
          <p:cNvPr id="6" name="Rectangle 5"/>
          <p:cNvSpPr/>
          <p:nvPr/>
        </p:nvSpPr>
        <p:spPr>
          <a:xfrm>
            <a:off x="455611" y="1175326"/>
            <a:ext cx="8139749" cy="2539157"/>
          </a:xfrm>
          <a:prstGeom prst="rect">
            <a:avLst/>
          </a:prstGeom>
        </p:spPr>
        <p:txBody>
          <a:bodyPr wrap="square">
            <a:spAutoFit/>
          </a:bodyPr>
          <a:lstStyle/>
          <a:p>
            <a:pPr>
              <a:spcBef>
                <a:spcPts val="600"/>
              </a:spcBef>
            </a:pPr>
            <a:r>
              <a:rPr lang="en-US" dirty="0" smtClean="0">
                <a:solidFill>
                  <a:schemeClr val="accent1">
                    <a:lumMod val="50000"/>
                  </a:schemeClr>
                </a:solidFill>
              </a:rPr>
              <a:t>Designed </a:t>
            </a:r>
            <a:r>
              <a:rPr lang="en-US" dirty="0">
                <a:solidFill>
                  <a:schemeClr val="accent1">
                    <a:lumMod val="50000"/>
                  </a:schemeClr>
                </a:solidFill>
              </a:rPr>
              <a:t>to use with popular data platforms including </a:t>
            </a:r>
            <a:r>
              <a:rPr lang="en-US" dirty="0" smtClean="0">
                <a:solidFill>
                  <a:schemeClr val="accent1">
                    <a:lumMod val="50000"/>
                  </a:schemeClr>
                </a:solidFill>
              </a:rPr>
              <a:t>Hadoop</a:t>
            </a:r>
            <a:r>
              <a:rPr lang="en-US" smtClean="0">
                <a:solidFill>
                  <a:schemeClr val="accent1">
                    <a:lumMod val="50000"/>
                  </a:schemeClr>
                </a:solidFill>
              </a:rPr>
              <a:t>*, Spar*, </a:t>
            </a:r>
            <a:r>
              <a:rPr lang="en-US" dirty="0" smtClean="0">
                <a:solidFill>
                  <a:schemeClr val="accent1">
                    <a:lumMod val="50000"/>
                  </a:schemeClr>
                </a:solidFill>
              </a:rPr>
              <a:t>R*, </a:t>
            </a:r>
            <a:r>
              <a:rPr lang="en-US" dirty="0">
                <a:solidFill>
                  <a:schemeClr val="accent1">
                    <a:lumMod val="50000"/>
                  </a:schemeClr>
                </a:solidFill>
              </a:rPr>
              <a:t>and </a:t>
            </a:r>
            <a:r>
              <a:rPr lang="en-US" dirty="0" smtClean="0">
                <a:solidFill>
                  <a:schemeClr val="accent1">
                    <a:lumMod val="50000"/>
                  </a:schemeClr>
                </a:solidFill>
              </a:rPr>
              <a:t>MATLAB* </a:t>
            </a:r>
            <a:r>
              <a:rPr lang="en-US" dirty="0">
                <a:solidFill>
                  <a:schemeClr val="accent1">
                    <a:lumMod val="50000"/>
                  </a:schemeClr>
                </a:solidFill>
              </a:rPr>
              <a:t>for highly efficient data access.</a:t>
            </a:r>
          </a:p>
          <a:p>
            <a:pPr marL="285750" indent="-285750">
              <a:spcBef>
                <a:spcPts val="600"/>
              </a:spcBef>
              <a:buFont typeface="Arial" charset="0"/>
              <a:buChar char="•"/>
            </a:pPr>
            <a:r>
              <a:rPr lang="en-US" dirty="0">
                <a:solidFill>
                  <a:schemeClr val="accent1">
                    <a:lumMod val="50000"/>
                  </a:schemeClr>
                </a:solidFill>
              </a:rPr>
              <a:t>Features highly tuned functions for </a:t>
            </a:r>
            <a:r>
              <a:rPr lang="en-US" dirty="0" smtClean="0">
                <a:solidFill>
                  <a:schemeClr val="accent1">
                    <a:lumMod val="50000"/>
                  </a:schemeClr>
                </a:solidFill>
              </a:rPr>
              <a:t>DL, </a:t>
            </a:r>
            <a:r>
              <a:rPr lang="en-US" dirty="0">
                <a:solidFill>
                  <a:schemeClr val="accent1">
                    <a:lumMod val="50000"/>
                  </a:schemeClr>
                </a:solidFill>
              </a:rPr>
              <a:t>classical </a:t>
            </a:r>
            <a:r>
              <a:rPr lang="en-US" dirty="0" smtClean="0">
                <a:solidFill>
                  <a:schemeClr val="accent1">
                    <a:lumMod val="50000"/>
                  </a:schemeClr>
                </a:solidFill>
              </a:rPr>
              <a:t>Machine Learning (ML), </a:t>
            </a:r>
            <a:r>
              <a:rPr lang="en-US" dirty="0">
                <a:solidFill>
                  <a:schemeClr val="accent1">
                    <a:lumMod val="50000"/>
                  </a:schemeClr>
                </a:solidFill>
              </a:rPr>
              <a:t>and data analytics performance across spectrum of Intel® architecture </a:t>
            </a:r>
            <a:r>
              <a:rPr lang="en-US" dirty="0" smtClean="0">
                <a:solidFill>
                  <a:schemeClr val="accent1">
                    <a:lumMod val="50000"/>
                  </a:schemeClr>
                </a:solidFill>
              </a:rPr>
              <a:t>devices.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Includes </a:t>
            </a:r>
            <a:r>
              <a:rPr lang="en-US" dirty="0" smtClean="0">
                <a:solidFill>
                  <a:schemeClr val="accent1">
                    <a:lumMod val="50000"/>
                  </a:schemeClr>
                </a:solidFill>
              </a:rPr>
              <a:t>Python*, </a:t>
            </a:r>
            <a:r>
              <a:rPr lang="en-US" dirty="0">
                <a:solidFill>
                  <a:schemeClr val="accent1">
                    <a:lumMod val="50000"/>
                  </a:schemeClr>
                </a:solidFill>
              </a:rPr>
              <a:t>C</a:t>
            </a:r>
            <a:r>
              <a:rPr lang="en-US" dirty="0" smtClean="0">
                <a:solidFill>
                  <a:schemeClr val="accent1">
                    <a:lumMod val="50000"/>
                  </a:schemeClr>
                </a:solidFill>
              </a:rPr>
              <a:t>++, </a:t>
            </a:r>
            <a:r>
              <a:rPr lang="en-US" dirty="0">
                <a:solidFill>
                  <a:schemeClr val="accent1">
                    <a:lumMod val="50000"/>
                  </a:schemeClr>
                </a:solidFill>
              </a:rPr>
              <a:t>and </a:t>
            </a:r>
            <a:r>
              <a:rPr lang="en-US" dirty="0" smtClean="0">
                <a:solidFill>
                  <a:schemeClr val="accent1">
                    <a:lumMod val="50000"/>
                  </a:schemeClr>
                </a:solidFill>
              </a:rPr>
              <a:t>Java* APIs.</a:t>
            </a:r>
          </a:p>
          <a:p>
            <a:pPr marL="285750" indent="-285750">
              <a:spcBef>
                <a:spcPts val="600"/>
              </a:spcBef>
              <a:buFont typeface="Arial" charset="0"/>
              <a:buChar char="•"/>
            </a:pPr>
            <a:r>
              <a:rPr lang="en-US" dirty="0" smtClean="0">
                <a:solidFill>
                  <a:schemeClr val="accent1">
                    <a:lumMod val="50000"/>
                  </a:schemeClr>
                </a:solidFill>
              </a:rPr>
              <a:t>Includes connectors </a:t>
            </a:r>
            <a:r>
              <a:rPr lang="en-US" dirty="0">
                <a:solidFill>
                  <a:schemeClr val="accent1">
                    <a:lumMod val="50000"/>
                  </a:schemeClr>
                </a:solidFill>
              </a:rPr>
              <a:t>to popular data sources including </a:t>
            </a:r>
            <a:r>
              <a:rPr lang="en-US" dirty="0" smtClean="0">
                <a:solidFill>
                  <a:schemeClr val="accent1">
                    <a:lumMod val="50000"/>
                  </a:schemeClr>
                </a:solidFill>
              </a:rPr>
              <a:t>Spark* </a:t>
            </a:r>
            <a:r>
              <a:rPr lang="en-US" dirty="0">
                <a:solidFill>
                  <a:schemeClr val="accent1">
                    <a:lumMod val="50000"/>
                  </a:schemeClr>
                </a:solidFill>
              </a:rPr>
              <a:t>and </a:t>
            </a:r>
            <a:r>
              <a:rPr lang="en-US" dirty="0" smtClean="0">
                <a:solidFill>
                  <a:schemeClr val="accent1">
                    <a:lumMod val="50000"/>
                  </a:schemeClr>
                </a:solidFill>
              </a:rPr>
              <a:t>Hadoop® </a:t>
            </a:r>
            <a:r>
              <a:rPr lang="en-US" dirty="0">
                <a:solidFill>
                  <a:schemeClr val="accent1">
                    <a:lumMod val="50000"/>
                  </a:schemeClr>
                </a:solidFill>
              </a:rPr>
              <a:t>and a range of data formats </a:t>
            </a:r>
            <a:r>
              <a:rPr lang="en-US" dirty="0" smtClean="0">
                <a:solidFill>
                  <a:schemeClr val="accent1">
                    <a:lumMod val="50000"/>
                  </a:schemeClr>
                </a:solidFill>
              </a:rPr>
              <a:t>including CSV and SQL</a:t>
            </a:r>
            <a:r>
              <a:rPr lang="en-US" dirty="0">
                <a:solidFill>
                  <a:schemeClr val="accent1">
                    <a:lumMod val="50000"/>
                  </a:schemeClr>
                </a:solidFill>
              </a:rPr>
              <a:t>.</a:t>
            </a: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435822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Distribution for </a:t>
            </a:r>
            <a:r>
              <a:rPr lang="en-US" dirty="0" smtClean="0"/>
              <a:t>Python*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25</a:t>
            </a:fld>
            <a:endParaRPr lang="uk-UA"/>
          </a:p>
        </p:txBody>
      </p:sp>
      <p:sp>
        <p:nvSpPr>
          <p:cNvPr id="6" name="Rectangle 5"/>
          <p:cNvSpPr/>
          <p:nvPr/>
        </p:nvSpPr>
        <p:spPr>
          <a:xfrm>
            <a:off x="455611" y="1175326"/>
            <a:ext cx="8139749" cy="3524042"/>
          </a:xfrm>
          <a:prstGeom prst="rect">
            <a:avLst/>
          </a:prstGeom>
        </p:spPr>
        <p:txBody>
          <a:bodyPr wrap="square">
            <a:spAutoFit/>
          </a:bodyPr>
          <a:lstStyle/>
          <a:p>
            <a:pPr>
              <a:spcBef>
                <a:spcPts val="600"/>
              </a:spcBef>
            </a:pPr>
            <a:r>
              <a:rPr lang="en-US" dirty="0">
                <a:solidFill>
                  <a:schemeClr val="accent1">
                    <a:lumMod val="50000"/>
                  </a:schemeClr>
                </a:solidFill>
              </a:rPr>
              <a:t>Easy, out-of-the-box access to </a:t>
            </a:r>
            <a:r>
              <a:rPr lang="en-US" dirty="0" smtClean="0">
                <a:solidFill>
                  <a:schemeClr val="accent1">
                    <a:lumMod val="50000"/>
                  </a:schemeClr>
                </a:solidFill>
              </a:rPr>
              <a:t>high </a:t>
            </a:r>
            <a:r>
              <a:rPr lang="en-US" dirty="0">
                <a:solidFill>
                  <a:schemeClr val="accent1">
                    <a:lumMod val="50000"/>
                  </a:schemeClr>
                </a:solidFill>
              </a:rPr>
              <a:t>p</a:t>
            </a:r>
            <a:r>
              <a:rPr lang="en-US" dirty="0" smtClean="0">
                <a:solidFill>
                  <a:schemeClr val="accent1">
                    <a:lumMod val="50000"/>
                  </a:schemeClr>
                </a:solidFill>
              </a:rPr>
              <a:t>erformance Python* </a:t>
            </a:r>
            <a:r>
              <a:rPr lang="en-US" dirty="0">
                <a:solidFill>
                  <a:schemeClr val="accent1">
                    <a:lumMod val="50000"/>
                  </a:schemeClr>
                </a:solidFill>
              </a:rPr>
              <a:t>that is closer to native code </a:t>
            </a:r>
            <a:r>
              <a:rPr lang="en-US" dirty="0" smtClean="0">
                <a:solidFill>
                  <a:schemeClr val="accent1">
                    <a:lumMod val="50000"/>
                  </a:schemeClr>
                </a:solidFill>
              </a:rPr>
              <a:t>speeds.</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Drop-in </a:t>
            </a:r>
            <a:r>
              <a:rPr lang="en-US" dirty="0">
                <a:solidFill>
                  <a:schemeClr val="accent1">
                    <a:lumMod val="50000"/>
                  </a:schemeClr>
                </a:solidFill>
              </a:rPr>
              <a:t>replacement for your existing </a:t>
            </a:r>
            <a:r>
              <a:rPr lang="en-US" dirty="0" smtClean="0">
                <a:solidFill>
                  <a:schemeClr val="accent1">
                    <a:lumMod val="50000"/>
                  </a:schemeClr>
                </a:solidFill>
              </a:rPr>
              <a:t>Python </a:t>
            </a:r>
            <a:r>
              <a:rPr lang="en-US" dirty="0">
                <a:solidFill>
                  <a:schemeClr val="accent1">
                    <a:lumMod val="50000"/>
                  </a:schemeClr>
                </a:solidFill>
              </a:rPr>
              <a:t>(no code </a:t>
            </a:r>
            <a:r>
              <a:rPr lang="en-US" dirty="0" smtClean="0">
                <a:solidFill>
                  <a:schemeClr val="accent1">
                    <a:lumMod val="50000"/>
                  </a:schemeClr>
                </a:solidFill>
              </a:rPr>
              <a:t>changes).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Ready access to set of tools and techniques for high performance on Intel® </a:t>
            </a:r>
            <a:r>
              <a:rPr lang="en-US" dirty="0" smtClean="0">
                <a:solidFill>
                  <a:schemeClr val="accent1">
                    <a:lumMod val="50000"/>
                  </a:schemeClr>
                </a:solidFill>
              </a:rPr>
              <a:t>architecture.</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Accelerated </a:t>
            </a:r>
            <a:r>
              <a:rPr lang="en-US" dirty="0" smtClean="0">
                <a:solidFill>
                  <a:schemeClr val="accent1">
                    <a:lumMod val="50000"/>
                  </a:schemeClr>
                </a:solidFill>
              </a:rPr>
              <a:t>Python </a:t>
            </a:r>
            <a:r>
              <a:rPr lang="en-US" dirty="0">
                <a:solidFill>
                  <a:schemeClr val="accent1">
                    <a:lumMod val="50000"/>
                  </a:schemeClr>
                </a:solidFill>
              </a:rPr>
              <a:t>packages </a:t>
            </a:r>
            <a:r>
              <a:rPr lang="mr-IN" dirty="0" smtClean="0">
                <a:solidFill>
                  <a:schemeClr val="accent1">
                    <a:lumMod val="50000"/>
                  </a:schemeClr>
                </a:solidFill>
              </a:rPr>
              <a:t>–</a:t>
            </a:r>
            <a:r>
              <a:rPr lang="en-US" dirty="0" smtClean="0">
                <a:solidFill>
                  <a:schemeClr val="accent1">
                    <a:lumMod val="50000"/>
                  </a:schemeClr>
                </a:solidFill>
              </a:rPr>
              <a:t> </a:t>
            </a:r>
            <a:r>
              <a:rPr lang="en-US" dirty="0" err="1" smtClean="0">
                <a:solidFill>
                  <a:schemeClr val="accent1">
                    <a:lumMod val="50000"/>
                  </a:schemeClr>
                </a:solidFill>
              </a:rPr>
              <a:t>NumPy</a:t>
            </a:r>
            <a:r>
              <a:rPr lang="en-US" dirty="0" smtClean="0">
                <a:solidFill>
                  <a:schemeClr val="accent1">
                    <a:lumMod val="50000"/>
                  </a:schemeClr>
                </a:solidFill>
              </a:rPr>
              <a:t>, </a:t>
            </a:r>
            <a:r>
              <a:rPr lang="en-US" dirty="0" err="1" smtClean="0">
                <a:solidFill>
                  <a:schemeClr val="accent1">
                    <a:lumMod val="50000"/>
                  </a:schemeClr>
                </a:solidFill>
              </a:rPr>
              <a:t>SciPy</a:t>
            </a:r>
            <a:r>
              <a:rPr lang="en-US" dirty="0" smtClean="0">
                <a:solidFill>
                  <a:schemeClr val="accent1">
                    <a:lumMod val="50000"/>
                  </a:schemeClr>
                </a:solidFill>
              </a:rPr>
              <a:t>, Pandas, </a:t>
            </a:r>
            <a:r>
              <a:rPr lang="en-US" dirty="0" err="1" smtClean="0">
                <a:solidFill>
                  <a:schemeClr val="accent1">
                    <a:lumMod val="50000"/>
                  </a:schemeClr>
                </a:solidFill>
              </a:rPr>
              <a:t>Scikit</a:t>
            </a:r>
            <a:r>
              <a:rPr lang="en-US" dirty="0" smtClean="0">
                <a:solidFill>
                  <a:schemeClr val="accent1">
                    <a:lumMod val="50000"/>
                  </a:schemeClr>
                </a:solidFill>
              </a:rPr>
              <a:t>-learn*, </a:t>
            </a:r>
            <a:r>
              <a:rPr lang="en-US" dirty="0" err="1" smtClean="0">
                <a:solidFill>
                  <a:schemeClr val="accent1">
                    <a:lumMod val="50000"/>
                  </a:schemeClr>
                </a:solidFill>
              </a:rPr>
              <a:t>Jupyter</a:t>
            </a:r>
            <a:r>
              <a:rPr lang="en-US" dirty="0">
                <a:solidFill>
                  <a:schemeClr val="accent1">
                    <a:lumMod val="50000"/>
                  </a:schemeClr>
                </a:solidFill>
              </a:rPr>
              <a:t>*</a:t>
            </a:r>
            <a:r>
              <a:rPr lang="en-US" dirty="0" smtClean="0">
                <a:solidFill>
                  <a:schemeClr val="accent1">
                    <a:lumMod val="50000"/>
                  </a:schemeClr>
                </a:solidFill>
              </a:rPr>
              <a:t>, </a:t>
            </a:r>
            <a:r>
              <a:rPr lang="en-US" dirty="0" err="1" smtClean="0">
                <a:solidFill>
                  <a:schemeClr val="accent1">
                    <a:lumMod val="50000"/>
                  </a:schemeClr>
                </a:solidFill>
              </a:rPr>
              <a:t>Matplotlib</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and </a:t>
            </a:r>
            <a:r>
              <a:rPr lang="en-US" dirty="0" smtClean="0">
                <a:solidFill>
                  <a:schemeClr val="accent1">
                    <a:lumMod val="50000"/>
                  </a:schemeClr>
                </a:solidFill>
              </a:rPr>
              <a:t>Mpi4py.</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Integrated with Intel® </a:t>
            </a:r>
            <a:r>
              <a:rPr lang="en-US" dirty="0" smtClean="0">
                <a:solidFill>
                  <a:schemeClr val="accent1">
                    <a:lumMod val="50000"/>
                  </a:schemeClr>
                </a:solidFill>
              </a:rPr>
              <a:t>MKL, </a:t>
            </a:r>
            <a:r>
              <a:rPr lang="en-US" dirty="0">
                <a:solidFill>
                  <a:schemeClr val="accent1">
                    <a:lumMod val="50000"/>
                  </a:schemeClr>
                </a:solidFill>
              </a:rPr>
              <a:t>Intel® </a:t>
            </a:r>
            <a:r>
              <a:rPr lang="en-US" dirty="0" smtClean="0">
                <a:solidFill>
                  <a:schemeClr val="accent1">
                    <a:lumMod val="50000"/>
                  </a:schemeClr>
                </a:solidFill>
              </a:rPr>
              <a:t>DAAL </a:t>
            </a:r>
            <a:r>
              <a:rPr lang="en-US" dirty="0">
                <a:solidFill>
                  <a:schemeClr val="accent1">
                    <a:lumMod val="50000"/>
                  </a:schemeClr>
                </a:solidFill>
              </a:rPr>
              <a:t>and </a:t>
            </a:r>
            <a:r>
              <a:rPr lang="en-US" dirty="0" err="1" smtClean="0">
                <a:solidFill>
                  <a:schemeClr val="accent1">
                    <a:lumMod val="50000"/>
                  </a:schemeClr>
                </a:solidFill>
              </a:rPr>
              <a:t>PyDAAL</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Intel® MPI </a:t>
            </a:r>
            <a:r>
              <a:rPr lang="en-US" dirty="0" smtClean="0">
                <a:solidFill>
                  <a:schemeClr val="accent1">
                    <a:lumMod val="50000"/>
                  </a:schemeClr>
                </a:solidFill>
              </a:rPr>
              <a:t>library</a:t>
            </a:r>
            <a:r>
              <a:rPr lang="en-US" dirty="0">
                <a:solidFill>
                  <a:schemeClr val="accent1">
                    <a:lumMod val="50000"/>
                  </a:schemeClr>
                </a:solidFill>
              </a:rPr>
              <a:t>, and Intel® </a:t>
            </a:r>
            <a:r>
              <a:rPr lang="en-US" dirty="0" smtClean="0">
                <a:solidFill>
                  <a:schemeClr val="accent1">
                    <a:lumMod val="50000"/>
                  </a:schemeClr>
                </a:solidFill>
              </a:rPr>
              <a:t>TBB.</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Manage packages </a:t>
            </a:r>
            <a:r>
              <a:rPr lang="en-US" dirty="0">
                <a:solidFill>
                  <a:schemeClr val="accent1">
                    <a:lumMod val="50000"/>
                  </a:schemeClr>
                </a:solidFill>
              </a:rPr>
              <a:t>and </a:t>
            </a:r>
            <a:r>
              <a:rPr lang="en-US" dirty="0" err="1" smtClean="0">
                <a:solidFill>
                  <a:schemeClr val="accent1">
                    <a:lumMod val="50000"/>
                  </a:schemeClr>
                </a:solidFill>
              </a:rPr>
              <a:t>Jupyter</a:t>
            </a:r>
            <a:r>
              <a:rPr lang="en-US" dirty="0" smtClean="0">
                <a:solidFill>
                  <a:schemeClr val="accent1">
                    <a:lumMod val="50000"/>
                  </a:schemeClr>
                </a:solidFill>
              </a:rPr>
              <a:t> notebooks </a:t>
            </a:r>
            <a:r>
              <a:rPr lang="en-US" dirty="0">
                <a:solidFill>
                  <a:schemeClr val="accent1">
                    <a:lumMod val="50000"/>
                  </a:schemeClr>
                </a:solidFill>
              </a:rPr>
              <a:t>easily with </a:t>
            </a:r>
            <a:r>
              <a:rPr lang="en-US" dirty="0" err="1" smtClean="0">
                <a:solidFill>
                  <a:schemeClr val="accent1">
                    <a:lumMod val="50000"/>
                  </a:schemeClr>
                </a:solidFill>
              </a:rPr>
              <a:t>Conda</a:t>
            </a:r>
            <a:r>
              <a:rPr lang="en-US" dirty="0">
                <a:solidFill>
                  <a:schemeClr val="accent1">
                    <a:lumMod val="50000"/>
                  </a:schemeClr>
                </a:solidFill>
              </a:rPr>
              <a:t>*</a:t>
            </a:r>
            <a:r>
              <a:rPr lang="en-US" dirty="0" smtClean="0">
                <a:solidFill>
                  <a:schemeClr val="accent1">
                    <a:lumMod val="50000"/>
                  </a:schemeClr>
                </a:solidFill>
              </a:rPr>
              <a:t>, Anaconda* cloud</a:t>
            </a:r>
            <a:r>
              <a:rPr lang="en-US" dirty="0">
                <a:solidFill>
                  <a:schemeClr val="accent1">
                    <a:lumMod val="50000"/>
                  </a:schemeClr>
                </a:solidFill>
              </a:rPr>
              <a:t>, and </a:t>
            </a:r>
            <a:r>
              <a:rPr lang="en-US" dirty="0" smtClean="0">
                <a:solidFill>
                  <a:schemeClr val="accent1">
                    <a:lumMod val="50000"/>
                  </a:schemeClr>
                </a:solidFill>
              </a:rPr>
              <a:t>PIP*.</a:t>
            </a:r>
            <a:endParaRPr lang="en-US" dirty="0">
              <a:solidFill>
                <a:schemeClr val="accent1">
                  <a:lumMod val="50000"/>
                </a:schemeClr>
              </a:solidFill>
            </a:endParaRPr>
          </a:p>
        </p:txBody>
      </p:sp>
      <p:sp>
        <p:nvSpPr>
          <p:cNvPr id="5" name="Rectangle 4"/>
          <p:cNvSpPr/>
          <p:nvPr/>
        </p:nvSpPr>
        <p:spPr>
          <a:xfrm>
            <a:off x="148329" y="4591646"/>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588519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Distribution for </a:t>
            </a:r>
            <a:r>
              <a:rPr lang="en-US" dirty="0" smtClean="0"/>
              <a:t>Python*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26</a:t>
            </a:fld>
            <a:endParaRPr lang="uk-UA"/>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4" y="970547"/>
            <a:ext cx="7497488" cy="3745204"/>
          </a:xfrm>
          <a:prstGeom prst="rect">
            <a:avLst/>
          </a:prstGeom>
        </p:spPr>
      </p:pic>
    </p:spTree>
    <p:extLst>
      <p:ext uri="{BB962C8B-B14F-4D97-AF65-F5344CB8AC3E}">
        <p14:creationId xmlns:p14="http://schemas.microsoft.com/office/powerpoint/2010/main" val="128862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
            </a:r>
            <a:br>
              <a:rPr lang="en-US" dirty="0"/>
            </a:br>
            <a:r>
              <a:rPr lang="en-US" dirty="0" smtClean="0"/>
              <a:t> TensorFlow</a:t>
            </a:r>
            <a:r>
              <a:rPr lang="en-US" dirty="0"/>
              <a:t>*</a:t>
            </a:r>
          </a:p>
        </p:txBody>
      </p:sp>
      <p:sp>
        <p:nvSpPr>
          <p:cNvPr id="4" name="Rectangle 3"/>
          <p:cNvSpPr/>
          <p:nvPr/>
        </p:nvSpPr>
        <p:spPr>
          <a:xfrm>
            <a:off x="148329" y="4591646"/>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598804757"/>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pic>
        <p:nvPicPr>
          <p:cNvPr id="5" name="Image" descr="Image"/>
          <p:cNvPicPr>
            <a:picLocks noChangeAspect="1"/>
          </p:cNvPicPr>
          <p:nvPr/>
        </p:nvPicPr>
        <p:blipFill>
          <a:blip r:embed="rId3">
            <a:extLst/>
          </a:blip>
          <a:stretch>
            <a:fillRect/>
          </a:stretch>
        </p:blipFill>
        <p:spPr>
          <a:xfrm>
            <a:off x="7265103" y="2798847"/>
            <a:ext cx="1420110" cy="1518275"/>
          </a:xfrm>
          <a:prstGeom prst="rect">
            <a:avLst/>
          </a:prstGeom>
          <a:ln w="12700">
            <a:miter lim="400000"/>
          </a:ln>
        </p:spPr>
      </p:pic>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TensorFlow</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28</a:t>
            </a:fld>
            <a:endParaRPr lang="uk-UA"/>
          </a:p>
        </p:txBody>
      </p:sp>
      <p:sp>
        <p:nvSpPr>
          <p:cNvPr id="6" name="Rectangle 5"/>
          <p:cNvSpPr/>
          <p:nvPr/>
        </p:nvSpPr>
        <p:spPr>
          <a:xfrm>
            <a:off x="455611" y="1175326"/>
            <a:ext cx="8139749" cy="3247043"/>
          </a:xfrm>
          <a:prstGeom prst="rect">
            <a:avLst/>
          </a:prstGeom>
        </p:spPr>
        <p:txBody>
          <a:bodyPr wrap="square">
            <a:spAutoFit/>
          </a:bodyPr>
          <a:lstStyle/>
          <a:p>
            <a:pPr>
              <a:spcBef>
                <a:spcPts val="600"/>
              </a:spcBef>
            </a:pP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Python* </a:t>
            </a:r>
            <a:r>
              <a:rPr lang="en-US" dirty="0">
                <a:solidFill>
                  <a:schemeClr val="accent1">
                    <a:lumMod val="50000"/>
                  </a:schemeClr>
                </a:solidFill>
              </a:rPr>
              <a:t>based </a:t>
            </a:r>
            <a:r>
              <a:rPr lang="en-US" dirty="0" smtClean="0">
                <a:solidFill>
                  <a:schemeClr val="accent1">
                    <a:lumMod val="50000"/>
                  </a:schemeClr>
                </a:solidFill>
              </a:rPr>
              <a:t>DL framework </a:t>
            </a:r>
            <a:r>
              <a:rPr lang="en-US" dirty="0">
                <a:solidFill>
                  <a:schemeClr val="accent1">
                    <a:lumMod val="50000"/>
                  </a:schemeClr>
                </a:solidFill>
              </a:rPr>
              <a:t>designed for ease of use and extensibility on modern deep neural networks</a:t>
            </a:r>
            <a:r>
              <a:rPr lang="en-US" dirty="0" smtClean="0">
                <a:solidFill>
                  <a:schemeClr val="accent1">
                    <a:lumMod val="50000"/>
                  </a:schemeClr>
                </a:solidFill>
              </a:rPr>
              <a:t>.</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Open-sourced </a:t>
            </a:r>
            <a:r>
              <a:rPr lang="en-US" dirty="0">
                <a:solidFill>
                  <a:schemeClr val="accent1">
                    <a:lumMod val="50000"/>
                  </a:schemeClr>
                </a:solidFill>
              </a:rPr>
              <a:t>by </a:t>
            </a:r>
            <a:r>
              <a:rPr lang="en-US" dirty="0" smtClean="0">
                <a:solidFill>
                  <a:schemeClr val="accent1">
                    <a:lumMod val="50000"/>
                  </a:schemeClr>
                </a:solidFill>
              </a:rPr>
              <a:t>Google </a:t>
            </a:r>
            <a:r>
              <a:rPr lang="en-US" dirty="0">
                <a:solidFill>
                  <a:schemeClr val="accent1">
                    <a:lumMod val="50000"/>
                  </a:schemeClr>
                </a:solidFill>
              </a:rPr>
              <a:t>in November </a:t>
            </a:r>
            <a:r>
              <a:rPr lang="en-US" dirty="0" smtClean="0">
                <a:solidFill>
                  <a:schemeClr val="accent1">
                    <a:lumMod val="50000"/>
                  </a:schemeClr>
                </a:solidFill>
              </a:rPr>
              <a:t>2015.</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As of May 2017, it now integrates optimizations for Intel® Xeon® processors and Intel® Xeon Phi™ </a:t>
            </a:r>
            <a:r>
              <a:rPr lang="en-US" dirty="0" smtClean="0">
                <a:solidFill>
                  <a:schemeClr val="accent1">
                    <a:lumMod val="50000"/>
                  </a:schemeClr>
                </a:solidFill>
              </a:rPr>
              <a:t>processors.</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rgbClr val="002060"/>
                </a:solidFill>
              </a:rPr>
              <a:t>According </a:t>
            </a:r>
            <a:r>
              <a:rPr lang="en-US" dirty="0">
                <a:solidFill>
                  <a:srgbClr val="002060"/>
                </a:solidFill>
              </a:rPr>
              <a:t>to technology site </a:t>
            </a:r>
            <a:r>
              <a:rPr lang="en-US" dirty="0" err="1" smtClean="0">
                <a:solidFill>
                  <a:schemeClr val="accent1">
                    <a:lumMod val="50000"/>
                  </a:schemeClr>
                </a:solidFill>
              </a:rPr>
              <a:t>KDNuggets</a:t>
            </a:r>
            <a:r>
              <a:rPr lang="en-US" dirty="0" smtClean="0">
                <a:solidFill>
                  <a:schemeClr val="accent1">
                    <a:lumMod val="50000"/>
                  </a:schemeClr>
                </a:solidFill>
              </a:rPr>
              <a:t>*</a:t>
            </a:r>
            <a:r>
              <a:rPr lang="en-US" dirty="0" smtClean="0">
                <a:solidFill>
                  <a:srgbClr val="002060"/>
                </a:solidFill>
              </a:rPr>
              <a:t>, </a:t>
            </a:r>
            <a:r>
              <a:rPr lang="en-US" dirty="0">
                <a:solidFill>
                  <a:srgbClr val="002060"/>
                </a:solidFill>
              </a:rPr>
              <a:t>as of </a:t>
            </a:r>
            <a:r>
              <a:rPr lang="en-US" dirty="0" smtClean="0">
                <a:solidFill>
                  <a:srgbClr val="002060"/>
                </a:solidFill>
              </a:rPr>
              <a:t>2017                            TensorFlow </a:t>
            </a:r>
            <a:r>
              <a:rPr lang="en-US" dirty="0">
                <a:solidFill>
                  <a:srgbClr val="002060"/>
                </a:solidFill>
              </a:rPr>
              <a:t>is the most popular deep learning </a:t>
            </a:r>
            <a:r>
              <a:rPr lang="en-US" dirty="0" smtClean="0">
                <a:solidFill>
                  <a:srgbClr val="002060"/>
                </a:solidFill>
              </a:rPr>
              <a:t>framework </a:t>
            </a:r>
          </a:p>
          <a:p>
            <a:pPr marL="285750" indent="-285750">
              <a:spcBef>
                <a:spcPts val="600"/>
              </a:spcBef>
              <a:buFont typeface="Arial" charset="0"/>
              <a:buChar char="•"/>
            </a:pPr>
            <a:r>
              <a:rPr lang="en-US" dirty="0" smtClean="0">
                <a:solidFill>
                  <a:schemeClr val="accent1">
                    <a:lumMod val="50000"/>
                  </a:schemeClr>
                </a:solidFill>
              </a:rPr>
              <a:t>Based </a:t>
            </a:r>
            <a:r>
              <a:rPr lang="en-US" dirty="0">
                <a:solidFill>
                  <a:schemeClr val="accent1">
                    <a:lumMod val="50000"/>
                  </a:schemeClr>
                </a:solidFill>
              </a:rPr>
              <a:t>on defining static computation graphs and </a:t>
            </a:r>
            <a:r>
              <a:rPr lang="en-US" dirty="0" smtClean="0">
                <a:solidFill>
                  <a:schemeClr val="accent1">
                    <a:lumMod val="50000"/>
                  </a:schemeClr>
                </a:solidFill>
              </a:rPr>
              <a:t/>
            </a:r>
            <a:br>
              <a:rPr lang="en-US" dirty="0" smtClean="0">
                <a:solidFill>
                  <a:schemeClr val="accent1">
                    <a:lumMod val="50000"/>
                  </a:schemeClr>
                </a:solidFill>
              </a:rPr>
            </a:br>
            <a:r>
              <a:rPr lang="en-US" dirty="0" smtClean="0">
                <a:solidFill>
                  <a:schemeClr val="accent1">
                    <a:lumMod val="50000"/>
                  </a:schemeClr>
                </a:solidFill>
              </a:rPr>
              <a:t>then </a:t>
            </a:r>
            <a:r>
              <a:rPr lang="en-US" dirty="0">
                <a:solidFill>
                  <a:schemeClr val="accent1">
                    <a:lumMod val="50000"/>
                  </a:schemeClr>
                </a:solidFill>
              </a:rPr>
              <a:t>having multidimensional </a:t>
            </a:r>
            <a:r>
              <a:rPr lang="en-US" dirty="0" smtClean="0">
                <a:solidFill>
                  <a:schemeClr val="accent1">
                    <a:lumMod val="50000"/>
                  </a:schemeClr>
                </a:solidFill>
              </a:rPr>
              <a:t>arrays </a:t>
            </a:r>
            <a:r>
              <a:rPr lang="en-US" dirty="0">
                <a:solidFill>
                  <a:schemeClr val="accent1">
                    <a:lumMod val="50000"/>
                  </a:schemeClr>
                </a:solidFill>
              </a:rPr>
              <a:t>through the graph.</a:t>
            </a:r>
          </a:p>
          <a:p>
            <a:pPr>
              <a:spcBef>
                <a:spcPts val="600"/>
              </a:spcBef>
            </a:pPr>
            <a:endParaRPr lang="en-US" dirty="0">
              <a:solidFill>
                <a:schemeClr val="accent1">
                  <a:lumMod val="50000"/>
                </a:schemeClr>
              </a:solidFill>
            </a:endParaRPr>
          </a:p>
        </p:txBody>
      </p:sp>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618621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TensorFlow</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29</a:t>
            </a:fld>
            <a:endParaRPr lang="uk-UA"/>
          </a:p>
        </p:txBody>
      </p:sp>
      <p:sp>
        <p:nvSpPr>
          <p:cNvPr id="6" name="Rectangle 5"/>
          <p:cNvSpPr/>
          <p:nvPr/>
        </p:nvSpPr>
        <p:spPr>
          <a:xfrm>
            <a:off x="455611" y="1175326"/>
            <a:ext cx="8139749" cy="2970044"/>
          </a:xfrm>
          <a:prstGeom prst="rect">
            <a:avLst/>
          </a:prstGeom>
        </p:spPr>
        <p:txBody>
          <a:bodyPr wrap="square">
            <a:spAutoFit/>
          </a:bodyPr>
          <a:lstStyle/>
          <a:p>
            <a:pPr>
              <a:spcBef>
                <a:spcPts val="600"/>
              </a:spcBef>
            </a:pP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is based on the idea of defining static computational graphs and flowing data through them.</a:t>
            </a:r>
          </a:p>
          <a:p>
            <a:pPr marL="285750" indent="-285750">
              <a:spcBef>
                <a:spcPts val="600"/>
              </a:spcBef>
              <a:buFont typeface="Arial" charset="0"/>
              <a:buChar char="•"/>
            </a:pPr>
            <a:r>
              <a:rPr lang="en-US" dirty="0">
                <a:solidFill>
                  <a:schemeClr val="accent1">
                    <a:lumMod val="50000"/>
                  </a:schemeClr>
                </a:solidFill>
              </a:rPr>
              <a:t>Edges represent numerical data flowing through the </a:t>
            </a:r>
            <a:r>
              <a:rPr lang="en-US" dirty="0" smtClean="0">
                <a:solidFill>
                  <a:schemeClr val="accent1">
                    <a:lumMod val="50000"/>
                  </a:schemeClr>
                </a:solidFill>
              </a:rPr>
              <a:t>graph.</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Nodes represent </a:t>
            </a:r>
            <a:r>
              <a:rPr lang="en-US" dirty="0" smtClean="0">
                <a:solidFill>
                  <a:schemeClr val="accent1">
                    <a:lumMod val="50000"/>
                  </a:schemeClr>
                </a:solidFill>
              </a:rPr>
              <a:t>computations.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Data is represented as tensors </a:t>
            </a:r>
            <a:r>
              <a:rPr lang="en-US" dirty="0" smtClean="0">
                <a:solidFill>
                  <a:schemeClr val="accent1">
                    <a:lumMod val="50000"/>
                  </a:schemeClr>
                </a:solidFill>
              </a:rPr>
              <a:t>that are </a:t>
            </a:r>
            <a:r>
              <a:rPr lang="en-US" dirty="0">
                <a:solidFill>
                  <a:schemeClr val="accent1">
                    <a:lumMod val="50000"/>
                  </a:schemeClr>
                </a:solidFill>
              </a:rPr>
              <a:t>typed multidimensional arrays. </a:t>
            </a:r>
            <a:endParaRPr lang="en-US" dirty="0" smtClean="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These </a:t>
            </a:r>
            <a:r>
              <a:rPr lang="en-US" dirty="0">
                <a:solidFill>
                  <a:schemeClr val="accent1">
                    <a:lumMod val="50000"/>
                  </a:schemeClr>
                </a:solidFill>
              </a:rPr>
              <a:t>can be used to represent words, images, or any other data flowing through </a:t>
            </a:r>
            <a:r>
              <a:rPr lang="en-US" dirty="0" smtClean="0">
                <a:solidFill>
                  <a:schemeClr val="accent1">
                    <a:lumMod val="50000"/>
                  </a:schemeClr>
                </a:solidFill>
              </a:rPr>
              <a:t>the network</a:t>
            </a:r>
            <a:r>
              <a:rPr lang="en-US" dirty="0">
                <a:solidFill>
                  <a:schemeClr val="accent1">
                    <a:lumMod val="50000"/>
                  </a:schemeClr>
                </a:solidFill>
              </a:rPr>
              <a:t>.</a:t>
            </a:r>
          </a:p>
          <a:p>
            <a:pPr marL="285750" indent="-285750">
              <a:spcBef>
                <a:spcPts val="600"/>
              </a:spcBef>
              <a:buFont typeface="Arial" charset="0"/>
              <a:buChar char="•"/>
            </a:pPr>
            <a:r>
              <a:rPr lang="en-US" dirty="0" smtClean="0">
                <a:solidFill>
                  <a:schemeClr val="accent1">
                    <a:lumMod val="50000"/>
                  </a:schemeClr>
                </a:solidFill>
              </a:rPr>
              <a:t>TensorFlow </a:t>
            </a:r>
            <a:r>
              <a:rPr lang="en-US" dirty="0">
                <a:solidFill>
                  <a:schemeClr val="accent1">
                    <a:lumMod val="50000"/>
                  </a:schemeClr>
                </a:solidFill>
              </a:rPr>
              <a:t>uses “</a:t>
            </a:r>
            <a:r>
              <a:rPr lang="en-US" dirty="0" smtClean="0">
                <a:solidFill>
                  <a:schemeClr val="accent1">
                    <a:lumMod val="50000"/>
                  </a:schemeClr>
                </a:solidFill>
              </a:rPr>
              <a:t>optimizers”, such </a:t>
            </a:r>
            <a:r>
              <a:rPr lang="en-US" dirty="0">
                <a:solidFill>
                  <a:schemeClr val="accent1">
                    <a:lumMod val="50000"/>
                  </a:schemeClr>
                </a:solidFill>
              </a:rPr>
              <a:t>as gradient descent, </a:t>
            </a:r>
            <a:r>
              <a:rPr lang="en-US" dirty="0" smtClean="0">
                <a:solidFill>
                  <a:schemeClr val="accent1">
                    <a:lumMod val="50000"/>
                  </a:schemeClr>
                </a:solidFill>
              </a:rPr>
              <a:t>Adam, and </a:t>
            </a:r>
            <a:r>
              <a:rPr lang="en-US" dirty="0" err="1" smtClean="0">
                <a:solidFill>
                  <a:schemeClr val="accent1">
                    <a:lumMod val="50000"/>
                  </a:schemeClr>
                </a:solidFill>
              </a:rPr>
              <a:t>RMSProp</a:t>
            </a:r>
            <a:r>
              <a:rPr lang="en-US" dirty="0" smtClean="0">
                <a:solidFill>
                  <a:schemeClr val="accent1">
                    <a:lumMod val="50000"/>
                  </a:schemeClr>
                </a:solidFill>
              </a:rPr>
              <a:t>, to </a:t>
            </a:r>
            <a:r>
              <a:rPr lang="en-US" dirty="0">
                <a:solidFill>
                  <a:schemeClr val="accent1">
                    <a:lumMod val="50000"/>
                  </a:schemeClr>
                </a:solidFill>
              </a:rPr>
              <a:t>train neural networks.</a:t>
            </a: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794176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noAutofit/>
          </a:bodyPr>
          <a:lstStyle/>
          <a:p>
            <a:r>
              <a:rPr dirty="0"/>
              <a:t>Learning Objectives</a:t>
            </a:r>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oAutofit/>
          </a:bodyPr>
          <a:lstStyle/>
          <a:p>
            <a:fld id="{86CB4B4D-7CA3-9044-876B-883B54F8677D}" type="slidenum">
              <a:rPr/>
              <a:pPr/>
              <a:t>3</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smtClean="0">
                <a:latin typeface="+mj-ea"/>
                <a:cs typeface="Intel Clear Regular" charset="0"/>
              </a:rPr>
              <a:t>Differentiate between Intel® optimized libraries and frameworks</a:t>
            </a:r>
          </a:p>
          <a:p>
            <a:pPr marL="200025" lvl="1" indent="-285750">
              <a:lnSpc>
                <a:spcPct val="150000"/>
              </a:lnSpc>
              <a:spcBef>
                <a:spcPts val="0"/>
              </a:spcBef>
              <a:buSzTx/>
              <a:defRPr>
                <a:solidFill>
                  <a:srgbClr val="163B6D"/>
                </a:solidFill>
                <a:latin typeface="Arial"/>
                <a:ea typeface="Arial"/>
                <a:cs typeface="Arial"/>
                <a:sym typeface="Arial"/>
              </a:defRPr>
            </a:pPr>
            <a:r>
              <a:rPr lang="en-US" smtClean="0">
                <a:latin typeface="+mj-ea"/>
                <a:cs typeface="Intel Clear Regular" charset="0"/>
              </a:rPr>
              <a:t>Describe the interplay of Intel® hardware, libraries, and frameworks </a:t>
            </a:r>
          </a:p>
          <a:p>
            <a:pPr marL="200025" lvl="1" indent="-285750">
              <a:lnSpc>
                <a:spcPct val="150000"/>
              </a:lnSpc>
              <a:spcBef>
                <a:spcPts val="0"/>
              </a:spcBef>
              <a:buSzTx/>
              <a:defRPr>
                <a:solidFill>
                  <a:srgbClr val="163B6D"/>
                </a:solidFill>
                <a:latin typeface="Arial"/>
                <a:ea typeface="Arial"/>
                <a:cs typeface="Arial"/>
                <a:sym typeface="Arial"/>
              </a:defRPr>
            </a:pPr>
            <a:r>
              <a:rPr lang="en-US" smtClean="0">
                <a:latin typeface="+mj-ea"/>
                <a:cs typeface="Intel Clear Regular" charset="0"/>
              </a:rPr>
              <a:t>Explain the usefulness of Intel® Nervana™ graph </a:t>
            </a:r>
          </a:p>
          <a:p>
            <a:pPr marL="200025" lvl="1" indent="-285750">
              <a:lnSpc>
                <a:spcPct val="150000"/>
              </a:lnSpc>
              <a:spcBef>
                <a:spcPts val="0"/>
              </a:spcBef>
              <a:buSzTx/>
              <a:defRPr>
                <a:solidFill>
                  <a:srgbClr val="163B6D"/>
                </a:solidFill>
                <a:latin typeface="Arial"/>
                <a:ea typeface="Arial"/>
                <a:cs typeface="Arial"/>
                <a:sym typeface="Arial"/>
              </a:defRPr>
            </a:pPr>
            <a:r>
              <a:rPr lang="en-US" smtClean="0">
                <a:latin typeface="+mj-ea"/>
                <a:cs typeface="Intel Clear Regular" charset="0"/>
              </a:rPr>
              <a:t>Explain the impact of big data on software</a:t>
            </a:r>
          </a:p>
          <a:p>
            <a:pPr marL="200025" lvl="1" indent="-285750">
              <a:lnSpc>
                <a:spcPct val="150000"/>
              </a:lnSpc>
              <a:spcBef>
                <a:spcPts val="0"/>
              </a:spcBef>
              <a:buSzTx/>
              <a:defRPr>
                <a:solidFill>
                  <a:srgbClr val="163B6D"/>
                </a:solidFill>
                <a:latin typeface="Arial"/>
                <a:ea typeface="Arial"/>
                <a:cs typeface="Arial"/>
                <a:sym typeface="Arial"/>
              </a:defRPr>
            </a:pPr>
            <a:r>
              <a:rPr lang="en-US" smtClean="0">
                <a:latin typeface="+mj-ea"/>
                <a:cs typeface="Intel Clear Regular" charset="0"/>
              </a:rPr>
              <a:t>Evaluate the application of Apache Spark*</a:t>
            </a:r>
            <a:endParaRPr lang="en-US" dirty="0">
              <a:latin typeface="+mj-ea"/>
              <a:cs typeface="Intel Clear Regular" charset="0"/>
            </a:endParaRPr>
          </a:p>
        </p:txBody>
      </p:sp>
      <p:sp>
        <p:nvSpPr>
          <p:cNvPr id="188" name="At the end of this class, you should expect to know:"/>
          <p:cNvSpPr txBox="1"/>
          <p:nvPr/>
        </p:nvSpPr>
        <p:spPr>
          <a:xfrm>
            <a:off x="449811" y="898128"/>
            <a:ext cx="1984518"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oAutofit/>
          </a:bodyPr>
          <a:lstStyle>
            <a:lvl1pPr>
              <a:defRPr>
                <a:solidFill>
                  <a:srgbClr val="163B6D"/>
                </a:solidFill>
                <a:latin typeface="Arial"/>
                <a:ea typeface="Arial"/>
                <a:cs typeface="Arial"/>
                <a:sym typeface="Arial"/>
              </a:defRPr>
            </a:lvl1pPr>
          </a:lstStyle>
          <a:p>
            <a:pPr algn="ctr"/>
            <a:r>
              <a:rPr lang="en-US" dirty="0" smtClean="0">
                <a:latin typeface="Intel Clear Regular" charset="0"/>
                <a:ea typeface="Intel Clear Regular" charset="0"/>
                <a:cs typeface="Intel Clear Regular" charset="0"/>
              </a:rPr>
              <a:t>You will be able to</a:t>
            </a:r>
            <a:r>
              <a:rPr dirty="0" smtClean="0">
                <a:latin typeface="Intel Clear Regular" charset="0"/>
                <a:ea typeface="Intel Clear Regular" charset="0"/>
                <a:cs typeface="Intel Clear Regular" charset="0"/>
              </a:rPr>
              <a:t>:</a:t>
            </a:r>
            <a:endParaRPr dirty="0">
              <a:latin typeface="Intel Clear Regular" charset="0"/>
              <a:ea typeface="Intel Clear Regular" charset="0"/>
              <a:cs typeface="Intel Clear Regular" charset="0"/>
            </a:endParaRPr>
          </a:p>
        </p:txBody>
      </p:sp>
      <p:sp>
        <p:nvSpPr>
          <p:cNvPr id="4" name="Rectangle 3"/>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702432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7">
                                            <p:txEl>
                                              <p:pRg st="2" end="2"/>
                                            </p:txEl>
                                          </p:spTgt>
                                        </p:tgtEl>
                                        <p:attrNameLst>
                                          <p:attrName>style.visibility</p:attrName>
                                        </p:attrNameLst>
                                      </p:cBhvr>
                                      <p:to>
                                        <p:strVal val="visible"/>
                                      </p:to>
                                    </p:set>
                                    <p:animEffect transition="in" filter="fade">
                                      <p:cBhvr>
                                        <p:cTn id="17" dur="500"/>
                                        <p:tgtEl>
                                          <p:spTgt spid="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7">
                                            <p:txEl>
                                              <p:pRg st="3" end="3"/>
                                            </p:txEl>
                                          </p:spTgt>
                                        </p:tgtEl>
                                        <p:attrNameLst>
                                          <p:attrName>style.visibility</p:attrName>
                                        </p:attrNameLst>
                                      </p:cBhvr>
                                      <p:to>
                                        <p:strVal val="visible"/>
                                      </p:to>
                                    </p:set>
                                    <p:animEffect transition="in" filter="fade">
                                      <p:cBhvr>
                                        <p:cTn id="22" dur="500"/>
                                        <p:tgtEl>
                                          <p:spTgt spid="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xEl>
                                              <p:pRg st="4" end="4"/>
                                            </p:txEl>
                                          </p:spTgt>
                                        </p:tgtEl>
                                        <p:attrNameLst>
                                          <p:attrName>style.visibility</p:attrName>
                                        </p:attrNameLst>
                                      </p:cBhvr>
                                      <p:to>
                                        <p:strVal val="visible"/>
                                      </p:to>
                                    </p:set>
                                    <p:animEffect transition="in" filter="fade">
                                      <p:cBhvr>
                                        <p:cTn id="27" dur="500"/>
                                        <p:tgtEl>
                                          <p:spTgt spid="18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TensorFlow</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30</a:t>
            </a:fld>
            <a:endParaRPr lang="uk-UA"/>
          </a:p>
        </p:txBody>
      </p:sp>
      <p:pic>
        <p:nvPicPr>
          <p:cNvPr id="5" name="Image" descr="Image"/>
          <p:cNvPicPr>
            <a:picLocks noChangeAspect="1"/>
          </p:cNvPicPr>
          <p:nvPr/>
        </p:nvPicPr>
        <p:blipFill>
          <a:blip r:embed="rId3">
            <a:extLst/>
          </a:blip>
          <a:stretch>
            <a:fillRect/>
          </a:stretch>
        </p:blipFill>
        <p:spPr>
          <a:xfrm>
            <a:off x="3237456" y="308848"/>
            <a:ext cx="5447757" cy="4423801"/>
          </a:xfrm>
          <a:prstGeom prst="rect">
            <a:avLst/>
          </a:prstGeom>
          <a:ln w="12700">
            <a:miter lim="400000"/>
          </a:ln>
        </p:spPr>
      </p:pic>
      <p:sp>
        <p:nvSpPr>
          <p:cNvPr id="7" name="Rectangle 6"/>
          <p:cNvSpPr/>
          <p:nvPr/>
        </p:nvSpPr>
        <p:spPr>
          <a:xfrm>
            <a:off x="455611" y="1175326"/>
            <a:ext cx="4173539" cy="923330"/>
          </a:xfrm>
          <a:prstGeom prst="rect">
            <a:avLst/>
          </a:prstGeom>
        </p:spPr>
        <p:txBody>
          <a:bodyPr wrap="square">
            <a:spAutoFit/>
          </a:bodyPr>
          <a:lstStyle/>
          <a:p>
            <a:pPr>
              <a:spcBef>
                <a:spcPts val="600"/>
              </a:spcBef>
            </a:pPr>
            <a:r>
              <a:rPr lang="en-US" dirty="0">
                <a:solidFill>
                  <a:schemeClr val="accent1">
                    <a:lumMod val="50000"/>
                  </a:schemeClr>
                </a:solidFill>
              </a:rPr>
              <a:t>Computational graph </a:t>
            </a:r>
            <a:r>
              <a:rPr lang="en-US" dirty="0" smtClean="0">
                <a:solidFill>
                  <a:schemeClr val="accent1">
                    <a:lumMod val="50000"/>
                  </a:schemeClr>
                </a:solidFill>
              </a:rPr>
              <a:t/>
            </a:r>
            <a:br>
              <a:rPr lang="en-US" dirty="0" smtClean="0">
                <a:solidFill>
                  <a:schemeClr val="accent1">
                    <a:lumMod val="50000"/>
                  </a:schemeClr>
                </a:solidFill>
              </a:rPr>
            </a:br>
            <a:r>
              <a:rPr lang="en-US" dirty="0" smtClean="0">
                <a:solidFill>
                  <a:schemeClr val="accent1">
                    <a:lumMod val="50000"/>
                  </a:schemeClr>
                </a:solidFill>
              </a:rPr>
              <a:t>for linear </a:t>
            </a:r>
            <a:r>
              <a:rPr lang="en-US" dirty="0">
                <a:solidFill>
                  <a:schemeClr val="accent1">
                    <a:lumMod val="50000"/>
                  </a:schemeClr>
                </a:solidFill>
              </a:rPr>
              <a:t>regression.</a:t>
            </a:r>
            <a:br>
              <a:rPr lang="en-US" dirty="0">
                <a:solidFill>
                  <a:schemeClr val="accent1">
                    <a:lumMod val="50000"/>
                  </a:schemeClr>
                </a:solidFill>
              </a:rPr>
            </a:br>
            <a:r>
              <a:rPr lang="en-US" dirty="0">
                <a:solidFill>
                  <a:schemeClr val="accent1">
                    <a:lumMod val="50000"/>
                  </a:schemeClr>
                </a:solidFill>
              </a:rPr>
              <a:t>Source: </a:t>
            </a:r>
            <a:r>
              <a:rPr lang="en-US" dirty="0" smtClean="0">
                <a:solidFill>
                  <a:schemeClr val="accent1">
                    <a:lumMod val="50000"/>
                  </a:schemeClr>
                </a:solidFill>
              </a:rPr>
              <a:t>TensorFlow</a:t>
            </a:r>
            <a:r>
              <a:rPr lang="en-US" dirty="0">
                <a:solidFill>
                  <a:schemeClr val="accent1">
                    <a:lumMod val="50000"/>
                  </a:schemeClr>
                </a:solidFill>
              </a:rPr>
              <a:t>*</a:t>
            </a:r>
          </a:p>
        </p:txBody>
      </p:sp>
      <p:sp>
        <p:nvSpPr>
          <p:cNvPr id="6" name="Rectangle 5"/>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460248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550340"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a:t>
            </a:r>
            <a:r>
              <a:rPr lang="en-US" sz="2400" dirty="0" smtClean="0"/>
              <a:t>Intel® Xeon® Scalable Processor</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31</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658815528"/>
              </p:ext>
            </p:extLst>
          </p:nvPr>
        </p:nvGraphicFramePr>
        <p:xfrm>
          <a:off x="455612" y="1617924"/>
          <a:ext cx="8416940" cy="2479087"/>
        </p:xfrm>
        <a:graphic>
          <a:graphicData uri="http://schemas.openxmlformats.org/drawingml/2006/table">
            <a:tbl>
              <a:tblPr firstRow="1" firstCol="1">
                <a:tableStyleId>{4C3C2611-4C71-4FC5-86AE-919BDF0F9419}</a:tableStyleId>
              </a:tblPr>
              <a:tblGrid>
                <a:gridCol w="1349481"/>
                <a:gridCol w="835808"/>
                <a:gridCol w="609443"/>
                <a:gridCol w="1041278"/>
                <a:gridCol w="1133949"/>
                <a:gridCol w="958596"/>
                <a:gridCol w="1040427"/>
                <a:gridCol w="701411"/>
                <a:gridCol w="746547"/>
              </a:tblGrid>
              <a:tr h="1653691">
                <a:tc>
                  <a:txBody>
                    <a:bodyPr/>
                    <a:lstStyle/>
                    <a:p>
                      <a:pPr algn="ctr" defTabSz="338281">
                        <a:lnSpc>
                          <a:spcPct val="107000"/>
                        </a:lnSpc>
                        <a:defRPr sz="1800" b="0">
                          <a:solidFill>
                            <a:srgbClr val="000000"/>
                          </a:solidFill>
                        </a:defRPr>
                      </a:pPr>
                      <a:r>
                        <a:rPr sz="1800" b="0" dirty="0" smtClean="0"/>
                        <a:t>Benchmark</a:t>
                      </a:r>
                      <a:r>
                        <a:rPr lang="en-US" sz="1800" b="0" dirty="0" smtClean="0"/>
                        <a:t>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25396">
                <a:tc>
                  <a:txBody>
                    <a:bodyPr/>
                    <a:lstStyle/>
                    <a:p>
                      <a:pPr algn="ctr" defTabSz="338281">
                        <a:lnSpc>
                          <a:spcPct val="107000"/>
                        </a:lnSpc>
                        <a:defRPr sz="1800" b="0"/>
                      </a:pPr>
                      <a:r>
                        <a:rPr lang="en-US" sz="1800" b="0" dirty="0" err="1" smtClean="0"/>
                        <a:t>ConvNet-</a:t>
                      </a:r>
                      <a:r>
                        <a:rPr sz="1800" b="0" dirty="0" err="1" smtClean="0"/>
                        <a:t>Alexnet</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Images / sec</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128</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33.52</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84.2</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524</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ea typeface="Calibri" panose="020F0502020204030204" pitchFamily="34" charset="0"/>
                          <a:cs typeface="Arial" panose="020B0604020202020204" pitchFamily="34" charset="0"/>
                        </a:rPr>
                        <a:t>1696</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15.6x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ea typeface="Times New Roman" panose="02020603050405020304" pitchFamily="18" charset="0"/>
                          <a:cs typeface="Times New Roman" panose="02020603050405020304" pitchFamily="18" charset="0"/>
                        </a:rPr>
                        <a:t>20.2x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8580" marR="68580"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3" name="Rectangle 2"/>
          <p:cNvSpPr/>
          <p:nvPr/>
        </p:nvSpPr>
        <p:spPr>
          <a:xfrm>
            <a:off x="382307" y="4183656"/>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409332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550340"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a:t>
            </a:r>
            <a:r>
              <a:rPr lang="en-US" sz="2400" dirty="0" smtClean="0"/>
              <a:t>Intel® Xeon® Scalable Processor</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32</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4062275037"/>
              </p:ext>
            </p:extLst>
          </p:nvPr>
        </p:nvGraphicFramePr>
        <p:xfrm>
          <a:off x="297586" y="1617924"/>
          <a:ext cx="8708367" cy="2565732"/>
        </p:xfrm>
        <a:graphic>
          <a:graphicData uri="http://schemas.openxmlformats.org/drawingml/2006/table">
            <a:tbl>
              <a:tblPr firstRow="1" firstCol="1">
                <a:tableStyleId>{4C3C2611-4C71-4FC5-86AE-919BDF0F9419}</a:tableStyleId>
              </a:tblPr>
              <a:tblGrid>
                <a:gridCol w="1396205"/>
                <a:gridCol w="864747"/>
                <a:gridCol w="630544"/>
                <a:gridCol w="1077331"/>
                <a:gridCol w="1173211"/>
                <a:gridCol w="991786"/>
                <a:gridCol w="1076451"/>
                <a:gridCol w="725697"/>
                <a:gridCol w="772395"/>
              </a:tblGrid>
              <a:tr h="1674279">
                <a:tc>
                  <a:txBody>
                    <a:bodyPr/>
                    <a:lstStyle/>
                    <a:p>
                      <a:pPr algn="ctr" defTabSz="338281">
                        <a:lnSpc>
                          <a:spcPct val="107000"/>
                        </a:lnSpc>
                        <a:defRPr sz="1800" b="0">
                          <a:solidFill>
                            <a:srgbClr val="000000"/>
                          </a:solidFill>
                        </a:defRPr>
                      </a:pPr>
                      <a:r>
                        <a:rPr sz="1800" b="0" dirty="0" smtClean="0"/>
                        <a:t>Benchmark</a:t>
                      </a:r>
                      <a:r>
                        <a:rPr lang="en-US" sz="1800" b="0" dirty="0" smtClean="0"/>
                        <a:t>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91453">
                <a:tc>
                  <a:txBody>
                    <a:bodyPr/>
                    <a:lstStyle>
                      <a:lvl1pPr marL="0" algn="l" defTabSz="338282" rtl="0" eaLnBrk="1" latinLnBrk="0" hangingPunct="1">
                        <a:defRPr sz="1332" b="1" kern="1200">
                          <a:solidFill>
                            <a:schemeClr val="lt1"/>
                          </a:solidFill>
                          <a:latin typeface="Calibri"/>
                        </a:defRPr>
                      </a:lvl1pPr>
                      <a:lvl2pPr marL="338282" algn="l" defTabSz="338282" rtl="0" eaLnBrk="1" latinLnBrk="0" hangingPunct="1">
                        <a:defRPr sz="1332" b="1" kern="1200">
                          <a:solidFill>
                            <a:schemeClr val="lt1"/>
                          </a:solidFill>
                          <a:latin typeface="Calibri"/>
                        </a:defRPr>
                      </a:lvl2pPr>
                      <a:lvl3pPr marL="676565" algn="l" defTabSz="338282" rtl="0" eaLnBrk="1" latinLnBrk="0" hangingPunct="1">
                        <a:defRPr sz="1332" b="1" kern="1200">
                          <a:solidFill>
                            <a:schemeClr val="lt1"/>
                          </a:solidFill>
                          <a:latin typeface="Calibri"/>
                        </a:defRPr>
                      </a:lvl3pPr>
                      <a:lvl4pPr marL="1014847" algn="l" defTabSz="338282" rtl="0" eaLnBrk="1" latinLnBrk="0" hangingPunct="1">
                        <a:defRPr sz="1332" b="1" kern="1200">
                          <a:solidFill>
                            <a:schemeClr val="lt1"/>
                          </a:solidFill>
                          <a:latin typeface="Calibri"/>
                        </a:defRPr>
                      </a:lvl4pPr>
                      <a:lvl5pPr marL="1353129" algn="l" defTabSz="338282" rtl="0" eaLnBrk="1" latinLnBrk="0" hangingPunct="1">
                        <a:defRPr sz="1332" b="1" kern="1200">
                          <a:solidFill>
                            <a:schemeClr val="lt1"/>
                          </a:solidFill>
                          <a:latin typeface="Calibri"/>
                        </a:defRPr>
                      </a:lvl5pPr>
                      <a:lvl6pPr marL="1691411" algn="l" defTabSz="338282" rtl="0" eaLnBrk="1" latinLnBrk="0" hangingPunct="1">
                        <a:defRPr sz="1332" b="1" kern="1200">
                          <a:solidFill>
                            <a:schemeClr val="lt1"/>
                          </a:solidFill>
                          <a:latin typeface="Calibri"/>
                        </a:defRPr>
                      </a:lvl6pPr>
                      <a:lvl7pPr marL="2029694" algn="l" defTabSz="338282" rtl="0" eaLnBrk="1" latinLnBrk="0" hangingPunct="1">
                        <a:defRPr sz="1332" b="1" kern="1200">
                          <a:solidFill>
                            <a:schemeClr val="lt1"/>
                          </a:solidFill>
                          <a:latin typeface="Calibri"/>
                        </a:defRPr>
                      </a:lvl7pPr>
                      <a:lvl8pPr marL="2367976" algn="l" defTabSz="338282" rtl="0" eaLnBrk="1" latinLnBrk="0" hangingPunct="1">
                        <a:defRPr sz="1332" b="1" kern="1200">
                          <a:solidFill>
                            <a:schemeClr val="lt1"/>
                          </a:solidFill>
                          <a:latin typeface="Calibri"/>
                        </a:defRPr>
                      </a:lvl8pPr>
                      <a:lvl9pPr marL="2706258" algn="l" defTabSz="338282" rtl="0" eaLnBrk="1" latinLnBrk="0" hangingPunct="1">
                        <a:defRPr sz="1332" b="1" kern="1200">
                          <a:solidFill>
                            <a:schemeClr val="lt1"/>
                          </a:solidFill>
                          <a:latin typeface="Calibri"/>
                        </a:defRPr>
                      </a:lvl9pPr>
                    </a:lstStyle>
                    <a:p>
                      <a:pPr marL="0" marR="0" algn="ctr">
                        <a:lnSpc>
                          <a:spcPct val="107000"/>
                        </a:lnSpc>
                        <a:spcBef>
                          <a:spcPts val="0"/>
                        </a:spcBef>
                        <a:spcAft>
                          <a:spcPts val="0"/>
                        </a:spcAft>
                      </a:pPr>
                      <a:r>
                        <a:rPr lang="en-US" sz="1800" b="0" dirty="0" err="1">
                          <a:solidFill>
                            <a:schemeClr val="bg1"/>
                          </a:solidFill>
                          <a:effectLst/>
                          <a:latin typeface="+mj-lt"/>
                        </a:rPr>
                        <a:t>ConvNet-GoogleNet</a:t>
                      </a:r>
                      <a:r>
                        <a:rPr lang="en-US" sz="1800" b="0" dirty="0">
                          <a:solidFill>
                            <a:schemeClr val="bg1"/>
                          </a:solidFill>
                          <a:effectLst/>
                          <a:latin typeface="+mj-lt"/>
                        </a:rPr>
                        <a:t> v1</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Images / sec</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128</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16.87</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49.9</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112.3</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ea typeface="Calibri" panose="020F0502020204030204" pitchFamily="34" charset="0"/>
                          <a:cs typeface="Arial" panose="020B0604020202020204" pitchFamily="34" charset="0"/>
                        </a:rPr>
                        <a:t>439.7</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 </a:t>
                      </a:r>
                      <a:r>
                        <a:rPr lang="en-US" sz="1800" b="0" dirty="0" smtClean="0">
                          <a:solidFill>
                            <a:schemeClr val="bg1"/>
                          </a:solidFill>
                          <a:effectLst/>
                          <a:latin typeface="+mj-lt"/>
                        </a:rPr>
                        <a:t>6.7x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ea typeface="Times New Roman" panose="02020603050405020304" pitchFamily="18" charset="0"/>
                          <a:cs typeface="Times New Roman" panose="02020603050405020304" pitchFamily="18" charset="0"/>
                        </a:rPr>
                        <a:t>8.8x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8580" marR="68580"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3" name="Rectangle 2"/>
          <p:cNvSpPr/>
          <p:nvPr/>
        </p:nvSpPr>
        <p:spPr>
          <a:xfrm>
            <a:off x="382307" y="4183656"/>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973183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550340"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a:t>
            </a:r>
            <a:r>
              <a:rPr lang="en-US" sz="2400" dirty="0" smtClean="0"/>
              <a:t>Intel® Xeon® Scalable Processor</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33</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898960016"/>
              </p:ext>
            </p:extLst>
          </p:nvPr>
        </p:nvGraphicFramePr>
        <p:xfrm>
          <a:off x="297586" y="1617924"/>
          <a:ext cx="8708367" cy="2565732"/>
        </p:xfrm>
        <a:graphic>
          <a:graphicData uri="http://schemas.openxmlformats.org/drawingml/2006/table">
            <a:tbl>
              <a:tblPr firstRow="1" firstCol="1">
                <a:tableStyleId>{4C3C2611-4C71-4FC5-86AE-919BDF0F9419}</a:tableStyleId>
              </a:tblPr>
              <a:tblGrid>
                <a:gridCol w="1396205"/>
                <a:gridCol w="864747"/>
                <a:gridCol w="630544"/>
                <a:gridCol w="1077331"/>
                <a:gridCol w="1173211"/>
                <a:gridCol w="991786"/>
                <a:gridCol w="1076451"/>
                <a:gridCol w="725697"/>
                <a:gridCol w="772395"/>
              </a:tblGrid>
              <a:tr h="1674279">
                <a:tc>
                  <a:txBody>
                    <a:bodyPr/>
                    <a:lstStyle/>
                    <a:p>
                      <a:pPr algn="ctr" defTabSz="338281">
                        <a:lnSpc>
                          <a:spcPct val="107000"/>
                        </a:lnSpc>
                        <a:defRPr sz="1800" b="0">
                          <a:solidFill>
                            <a:srgbClr val="000000"/>
                          </a:solidFill>
                        </a:defRPr>
                      </a:pPr>
                      <a:r>
                        <a:rPr sz="1800" b="0" dirty="0" smtClean="0"/>
                        <a:t>Benchmark</a:t>
                      </a:r>
                      <a:r>
                        <a:rPr lang="en-US" sz="1800" b="0" dirty="0" smtClean="0"/>
                        <a:t>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91453">
                <a:tc>
                  <a:txBody>
                    <a:bodyPr/>
                    <a:lstStyle>
                      <a:lvl1pPr marL="0" algn="l" defTabSz="338282" rtl="0" eaLnBrk="1" latinLnBrk="0" hangingPunct="1">
                        <a:defRPr sz="1332" b="1" kern="1200">
                          <a:solidFill>
                            <a:schemeClr val="lt1"/>
                          </a:solidFill>
                          <a:latin typeface="Calibri"/>
                        </a:defRPr>
                      </a:lvl1pPr>
                      <a:lvl2pPr marL="338282" algn="l" defTabSz="338282" rtl="0" eaLnBrk="1" latinLnBrk="0" hangingPunct="1">
                        <a:defRPr sz="1332" b="1" kern="1200">
                          <a:solidFill>
                            <a:schemeClr val="lt1"/>
                          </a:solidFill>
                          <a:latin typeface="Calibri"/>
                        </a:defRPr>
                      </a:lvl2pPr>
                      <a:lvl3pPr marL="676565" algn="l" defTabSz="338282" rtl="0" eaLnBrk="1" latinLnBrk="0" hangingPunct="1">
                        <a:defRPr sz="1332" b="1" kern="1200">
                          <a:solidFill>
                            <a:schemeClr val="lt1"/>
                          </a:solidFill>
                          <a:latin typeface="Calibri"/>
                        </a:defRPr>
                      </a:lvl3pPr>
                      <a:lvl4pPr marL="1014847" algn="l" defTabSz="338282" rtl="0" eaLnBrk="1" latinLnBrk="0" hangingPunct="1">
                        <a:defRPr sz="1332" b="1" kern="1200">
                          <a:solidFill>
                            <a:schemeClr val="lt1"/>
                          </a:solidFill>
                          <a:latin typeface="Calibri"/>
                        </a:defRPr>
                      </a:lvl4pPr>
                      <a:lvl5pPr marL="1353129" algn="l" defTabSz="338282" rtl="0" eaLnBrk="1" latinLnBrk="0" hangingPunct="1">
                        <a:defRPr sz="1332" b="1" kern="1200">
                          <a:solidFill>
                            <a:schemeClr val="lt1"/>
                          </a:solidFill>
                          <a:latin typeface="Calibri"/>
                        </a:defRPr>
                      </a:lvl5pPr>
                      <a:lvl6pPr marL="1691411" algn="l" defTabSz="338282" rtl="0" eaLnBrk="1" latinLnBrk="0" hangingPunct="1">
                        <a:defRPr sz="1332" b="1" kern="1200">
                          <a:solidFill>
                            <a:schemeClr val="lt1"/>
                          </a:solidFill>
                          <a:latin typeface="Calibri"/>
                        </a:defRPr>
                      </a:lvl6pPr>
                      <a:lvl7pPr marL="2029694" algn="l" defTabSz="338282" rtl="0" eaLnBrk="1" latinLnBrk="0" hangingPunct="1">
                        <a:defRPr sz="1332" b="1" kern="1200">
                          <a:solidFill>
                            <a:schemeClr val="lt1"/>
                          </a:solidFill>
                          <a:latin typeface="Calibri"/>
                        </a:defRPr>
                      </a:lvl7pPr>
                      <a:lvl8pPr marL="2367976" algn="l" defTabSz="338282" rtl="0" eaLnBrk="1" latinLnBrk="0" hangingPunct="1">
                        <a:defRPr sz="1332" b="1" kern="1200">
                          <a:solidFill>
                            <a:schemeClr val="lt1"/>
                          </a:solidFill>
                          <a:latin typeface="Calibri"/>
                        </a:defRPr>
                      </a:lvl8pPr>
                      <a:lvl9pPr marL="2706258" algn="l" defTabSz="338282" rtl="0" eaLnBrk="1" latinLnBrk="0" hangingPunct="1">
                        <a:defRPr sz="1332" b="1" kern="1200">
                          <a:solidFill>
                            <a:schemeClr val="lt1"/>
                          </a:solidFill>
                          <a:latin typeface="Calibri"/>
                        </a:defRPr>
                      </a:lvl9pPr>
                    </a:lstStyle>
                    <a:p>
                      <a:pPr marL="0" marR="0" algn="ctr">
                        <a:lnSpc>
                          <a:spcPct val="107000"/>
                        </a:lnSpc>
                        <a:spcBef>
                          <a:spcPts val="0"/>
                        </a:spcBef>
                        <a:spcAft>
                          <a:spcPts val="0"/>
                        </a:spcAft>
                      </a:pPr>
                      <a:r>
                        <a:rPr lang="en-US" sz="1800" b="0" dirty="0" err="1">
                          <a:solidFill>
                            <a:schemeClr val="bg1"/>
                          </a:solidFill>
                          <a:effectLst/>
                          <a:latin typeface="+mj-lt"/>
                        </a:rPr>
                        <a:t>ConvNet</a:t>
                      </a:r>
                      <a:r>
                        <a:rPr lang="en-US" sz="1800" b="0" dirty="0">
                          <a:solidFill>
                            <a:schemeClr val="bg1"/>
                          </a:solidFill>
                          <a:effectLst/>
                          <a:latin typeface="+mj-lt"/>
                        </a:rPr>
                        <a:t>-VGG</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Images / sec</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64</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8.2</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rPr>
                        <a:t>30.7</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47.1</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smtClean="0">
                          <a:solidFill>
                            <a:schemeClr val="bg1"/>
                          </a:solidFill>
                          <a:effectLst/>
                          <a:latin typeface="+mj-lt"/>
                          <a:ea typeface="Calibri" panose="020F0502020204030204" pitchFamily="34" charset="0"/>
                          <a:cs typeface="Arial" panose="020B0604020202020204" pitchFamily="34" charset="0"/>
                        </a:rPr>
                        <a:t>151.1</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rPr>
                        <a:t>5.7x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1443" marR="61443"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c>
                  <a:txBody>
                    <a:bodyPr/>
                    <a:lstStyle>
                      <a:lvl1pPr marL="0" algn="l" defTabSz="338282" rtl="0" eaLnBrk="1" latinLnBrk="0" hangingPunct="1">
                        <a:defRPr sz="1332" kern="1200">
                          <a:solidFill>
                            <a:schemeClr val="dk1"/>
                          </a:solidFill>
                          <a:latin typeface="Calibri"/>
                        </a:defRPr>
                      </a:lvl1pPr>
                      <a:lvl2pPr marL="338282" algn="l" defTabSz="338282" rtl="0" eaLnBrk="1" latinLnBrk="0" hangingPunct="1">
                        <a:defRPr sz="1332" kern="1200">
                          <a:solidFill>
                            <a:schemeClr val="dk1"/>
                          </a:solidFill>
                          <a:latin typeface="Calibri"/>
                        </a:defRPr>
                      </a:lvl2pPr>
                      <a:lvl3pPr marL="676565" algn="l" defTabSz="338282" rtl="0" eaLnBrk="1" latinLnBrk="0" hangingPunct="1">
                        <a:defRPr sz="1332" kern="1200">
                          <a:solidFill>
                            <a:schemeClr val="dk1"/>
                          </a:solidFill>
                          <a:latin typeface="Calibri"/>
                        </a:defRPr>
                      </a:lvl3pPr>
                      <a:lvl4pPr marL="1014847" algn="l" defTabSz="338282" rtl="0" eaLnBrk="1" latinLnBrk="0" hangingPunct="1">
                        <a:defRPr sz="1332" kern="1200">
                          <a:solidFill>
                            <a:schemeClr val="dk1"/>
                          </a:solidFill>
                          <a:latin typeface="Calibri"/>
                        </a:defRPr>
                      </a:lvl4pPr>
                      <a:lvl5pPr marL="1353129" algn="l" defTabSz="338282" rtl="0" eaLnBrk="1" latinLnBrk="0" hangingPunct="1">
                        <a:defRPr sz="1332" kern="1200">
                          <a:solidFill>
                            <a:schemeClr val="dk1"/>
                          </a:solidFill>
                          <a:latin typeface="Calibri"/>
                        </a:defRPr>
                      </a:lvl5pPr>
                      <a:lvl6pPr marL="1691411" algn="l" defTabSz="338282" rtl="0" eaLnBrk="1" latinLnBrk="0" hangingPunct="1">
                        <a:defRPr sz="1332" kern="1200">
                          <a:solidFill>
                            <a:schemeClr val="dk1"/>
                          </a:solidFill>
                          <a:latin typeface="Calibri"/>
                        </a:defRPr>
                      </a:lvl6pPr>
                      <a:lvl7pPr marL="2029694" algn="l" defTabSz="338282" rtl="0" eaLnBrk="1" latinLnBrk="0" hangingPunct="1">
                        <a:defRPr sz="1332" kern="1200">
                          <a:solidFill>
                            <a:schemeClr val="dk1"/>
                          </a:solidFill>
                          <a:latin typeface="Calibri"/>
                        </a:defRPr>
                      </a:lvl7pPr>
                      <a:lvl8pPr marL="2367976" algn="l" defTabSz="338282" rtl="0" eaLnBrk="1" latinLnBrk="0" hangingPunct="1">
                        <a:defRPr sz="1332" kern="1200">
                          <a:solidFill>
                            <a:schemeClr val="dk1"/>
                          </a:solidFill>
                          <a:latin typeface="Calibri"/>
                        </a:defRPr>
                      </a:lvl8pPr>
                      <a:lvl9pPr marL="2706258" algn="l" defTabSz="338282" rtl="0" eaLnBrk="1" latinLnBrk="0" hangingPunct="1">
                        <a:defRPr sz="1332" kern="1200">
                          <a:solidFill>
                            <a:schemeClr val="dk1"/>
                          </a:solidFill>
                          <a:latin typeface="Calibri"/>
                        </a:defRPr>
                      </a:lvl9pPr>
                    </a:lstStyle>
                    <a:p>
                      <a:pPr marL="0" marR="0" algn="ctr">
                        <a:lnSpc>
                          <a:spcPct val="107000"/>
                        </a:lnSpc>
                        <a:spcBef>
                          <a:spcPts val="0"/>
                        </a:spcBef>
                        <a:spcAft>
                          <a:spcPts val="0"/>
                        </a:spcAft>
                      </a:pPr>
                      <a:r>
                        <a:rPr lang="en-US" sz="1800" b="0" dirty="0">
                          <a:solidFill>
                            <a:schemeClr val="bg1"/>
                          </a:solidFill>
                          <a:effectLst/>
                          <a:latin typeface="+mj-lt"/>
                          <a:ea typeface="Times New Roman" panose="02020603050405020304" pitchFamily="18" charset="0"/>
                          <a:cs typeface="Times New Roman" panose="02020603050405020304" pitchFamily="18" charset="0"/>
                        </a:rPr>
                        <a:t>4.9x</a:t>
                      </a:r>
                      <a:endParaRPr lang="en-US" sz="1800" b="0" dirty="0">
                        <a:solidFill>
                          <a:schemeClr val="bg1"/>
                        </a:solidFill>
                        <a:effectLst/>
                        <a:latin typeface="+mj-lt"/>
                        <a:ea typeface="Calibri" panose="020F0502020204030204" pitchFamily="34" charset="0"/>
                        <a:cs typeface="Arial" panose="020B0604020202020204" pitchFamily="34" charset="0"/>
                      </a:endParaRPr>
                    </a:p>
                  </a:txBody>
                  <a:tcPr marL="68580" marR="68580" marT="0" marB="0" anchor="ctr">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3" name="Rectangle 2"/>
          <p:cNvSpPr/>
          <p:nvPr/>
        </p:nvSpPr>
        <p:spPr>
          <a:xfrm>
            <a:off x="382307" y="4183656"/>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904709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a:t>
            </a:r>
            <a:r>
              <a:rPr lang="en-US" sz="2400" dirty="0" smtClean="0"/>
              <a:t>Intel® Xeon Phi™ Processor </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34</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2580286082"/>
              </p:ext>
            </p:extLst>
          </p:nvPr>
        </p:nvGraphicFramePr>
        <p:xfrm>
          <a:off x="455612" y="1617924"/>
          <a:ext cx="8229601" cy="2479087"/>
        </p:xfrm>
        <a:graphic>
          <a:graphicData uri="http://schemas.openxmlformats.org/drawingml/2006/table">
            <a:tbl>
              <a:tblPr firstRow="1" firstCol="1">
                <a:tableStyleId>{4C3C2611-4C71-4FC5-86AE-919BDF0F9419}</a:tableStyleId>
              </a:tblPr>
              <a:tblGrid>
                <a:gridCol w="1319445"/>
                <a:gridCol w="817205"/>
                <a:gridCol w="595878"/>
                <a:gridCol w="1018102"/>
                <a:gridCol w="1108710"/>
                <a:gridCol w="937260"/>
                <a:gridCol w="1017270"/>
                <a:gridCol w="685800"/>
                <a:gridCol w="729931"/>
              </a:tblGrid>
              <a:tr h="1653691">
                <a:tc>
                  <a:txBody>
                    <a:bodyPr/>
                    <a:lstStyle/>
                    <a:p>
                      <a:pPr algn="ctr" defTabSz="338281">
                        <a:lnSpc>
                          <a:spcPct val="107000"/>
                        </a:lnSpc>
                        <a:defRPr sz="1800" b="0">
                          <a:solidFill>
                            <a:srgbClr val="000000"/>
                          </a:solidFill>
                        </a:defRPr>
                      </a:pPr>
                      <a:r>
                        <a:rPr sz="1800" b="0" dirty="0" smtClean="0"/>
                        <a:t>Benchmark</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25396">
                <a:tc>
                  <a:txBody>
                    <a:bodyPr/>
                    <a:lstStyle/>
                    <a:p>
                      <a:pPr algn="ctr" defTabSz="338281">
                        <a:lnSpc>
                          <a:spcPct val="107000"/>
                        </a:lnSpc>
                        <a:defRPr sz="1800" b="0"/>
                      </a:pPr>
                      <a:r>
                        <a:rPr lang="en-US" sz="1800" b="0" dirty="0" err="1" smtClean="0"/>
                        <a:t>ConvNet-</a:t>
                      </a:r>
                      <a:r>
                        <a:rPr sz="1800" b="0" dirty="0" err="1" smtClean="0"/>
                        <a:t>Alexnet</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Images / sec</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pPr>
                      <a:r>
                        <a:rPr sz="1800" b="0" dirty="0"/>
                        <a:t> </a:t>
                      </a:r>
                      <a:r>
                        <a:rPr sz="1800" b="0" dirty="0" smtClean="0"/>
                        <a:t>128</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12.21</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31.3</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smtClean="0"/>
                        <a:t> </a:t>
                      </a:r>
                      <a:r>
                        <a:rPr sz="1800" b="0" dirty="0"/>
                        <a:t>549</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smtClean="0"/>
                        <a:t> </a:t>
                      </a:r>
                      <a:r>
                        <a:rPr sz="1800" b="0" dirty="0"/>
                        <a:t>2698.3</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smtClean="0"/>
                        <a:t>45x</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c>
                  <a:txBody>
                    <a:bodyPr/>
                    <a:lstStyle/>
                    <a:p>
                      <a:pPr algn="ctr" defTabSz="338281">
                        <a:lnSpc>
                          <a:spcPct val="107000"/>
                        </a:lnSpc>
                        <a:defRPr sz="1400"/>
                      </a:pPr>
                      <a:r>
                        <a:rPr sz="1800" b="0" dirty="0" smtClean="0"/>
                        <a:t>86.2x</a:t>
                      </a:r>
                      <a:endParaRPr sz="1800" b="0" dirty="0">
                        <a:latin typeface="+mj-ea"/>
                        <a:ea typeface="+mj-ea"/>
                      </a:endParaRP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3" name="Rectangle 2"/>
          <p:cNvSpPr/>
          <p:nvPr/>
        </p:nvSpPr>
        <p:spPr>
          <a:xfrm>
            <a:off x="382307" y="4183656"/>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243643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Intel® Xeon Phi™ </a:t>
            </a:r>
            <a:r>
              <a:rPr lang="en-US" sz="2400" dirty="0" smtClean="0"/>
              <a:t>Processor</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35</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4012361574"/>
              </p:ext>
            </p:extLst>
          </p:nvPr>
        </p:nvGraphicFramePr>
        <p:xfrm>
          <a:off x="455612" y="1600081"/>
          <a:ext cx="8229601" cy="2534182"/>
        </p:xfrm>
        <a:graphic>
          <a:graphicData uri="http://schemas.openxmlformats.org/drawingml/2006/table">
            <a:tbl>
              <a:tblPr firstRow="1" firstCol="1">
                <a:tableStyleId>{4C3C2611-4C71-4FC5-86AE-919BDF0F9419}</a:tableStyleId>
              </a:tblPr>
              <a:tblGrid>
                <a:gridCol w="1319445"/>
                <a:gridCol w="817205"/>
                <a:gridCol w="595878"/>
                <a:gridCol w="1018102"/>
                <a:gridCol w="1108710"/>
                <a:gridCol w="937260"/>
                <a:gridCol w="1017270"/>
                <a:gridCol w="685800"/>
                <a:gridCol w="729931"/>
              </a:tblGrid>
              <a:tr h="1653691">
                <a:tc>
                  <a:txBody>
                    <a:bodyPr/>
                    <a:lstStyle/>
                    <a:p>
                      <a:pPr algn="ctr" defTabSz="338281">
                        <a:lnSpc>
                          <a:spcPct val="107000"/>
                        </a:lnSpc>
                        <a:defRPr sz="1800" b="0">
                          <a:solidFill>
                            <a:srgbClr val="000000"/>
                          </a:solidFill>
                        </a:defRPr>
                      </a:pPr>
                      <a:r>
                        <a:rPr sz="1800" b="0" dirty="0" smtClean="0"/>
                        <a:t>Benchmark</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25396">
                <a:tc>
                  <a:txBody>
                    <a:bodyPr/>
                    <a:lstStyle/>
                    <a:p>
                      <a:pPr algn="ctr" defTabSz="338281">
                        <a:lnSpc>
                          <a:spcPct val="107000"/>
                        </a:lnSpc>
                        <a:defRPr sz="1800" b="0"/>
                      </a:pPr>
                      <a:r>
                        <a:rPr lang="en-US" sz="1800" b="0" dirty="0" err="1" smtClean="0"/>
                        <a:t>ConvNet-</a:t>
                      </a:r>
                      <a:r>
                        <a:rPr sz="1800" b="0" dirty="0" err="1" smtClean="0"/>
                        <a:t>GoogleNet</a:t>
                      </a:r>
                      <a:r>
                        <a:rPr sz="1800" b="0" dirty="0" smtClean="0"/>
                        <a:t> </a:t>
                      </a:r>
                      <a:r>
                        <a:rPr sz="1800" b="0" dirty="0"/>
                        <a:t>v1</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Images / sec</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pPr>
                      <a:r>
                        <a:rPr sz="1800" b="0" dirty="0" smtClean="0"/>
                        <a:t>128</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5.43</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b="0" dirty="0"/>
                        <a:t>10.9</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a:t> </a:t>
                      </a:r>
                      <a:r>
                        <a:rPr sz="1800" b="0" dirty="0" smtClean="0"/>
                        <a:t>106</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a:t> </a:t>
                      </a:r>
                      <a:r>
                        <a:rPr sz="1800" b="0" dirty="0" smtClean="0"/>
                        <a:t>576.6</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400"/>
                      </a:pPr>
                      <a:r>
                        <a:rPr sz="1800" b="0" dirty="0"/>
                        <a:t> </a:t>
                      </a:r>
                      <a:r>
                        <a:rPr sz="1800" b="0" dirty="0" smtClean="0"/>
                        <a:t>19.5x</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alpha val="40000"/>
                      </a:schemeClr>
                    </a:solidFill>
                  </a:tcPr>
                </a:tc>
                <a:tc>
                  <a:txBody>
                    <a:bodyPr/>
                    <a:lstStyle/>
                    <a:p>
                      <a:pPr algn="ctr" defTabSz="338281">
                        <a:lnSpc>
                          <a:spcPct val="107000"/>
                        </a:lnSpc>
                        <a:defRPr sz="1400"/>
                      </a:pPr>
                      <a:r>
                        <a:rPr sz="1800" b="0" dirty="0" smtClean="0"/>
                        <a:t>53x</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alpha val="4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8" name="Rectangle 7"/>
          <p:cNvSpPr/>
          <p:nvPr/>
        </p:nvSpPr>
        <p:spPr>
          <a:xfrm>
            <a:off x="382307" y="4113654"/>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60813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sz="2400" dirty="0"/>
              <a:t>Initial Performance Gains on Intel® Xeon Phi™ </a:t>
            </a:r>
            <a:r>
              <a:rPr lang="en-US" sz="2400" dirty="0" smtClean="0"/>
              <a:t>Processor</a:t>
            </a:r>
            <a:endParaRPr lang="en-US" sz="2400"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36</a:t>
            </a:fld>
            <a:endParaRPr lang="uk-UA"/>
          </a:p>
        </p:txBody>
      </p:sp>
      <p:sp>
        <p:nvSpPr>
          <p:cNvPr id="6" name="Rectangle 5"/>
          <p:cNvSpPr/>
          <p:nvPr/>
        </p:nvSpPr>
        <p:spPr>
          <a:xfrm>
            <a:off x="455611" y="1175326"/>
            <a:ext cx="8139749" cy="723275"/>
          </a:xfrm>
          <a:prstGeom prst="rect">
            <a:avLst/>
          </a:prstGeom>
        </p:spPr>
        <p:txBody>
          <a:bodyPr wrap="square">
            <a:spAutoFit/>
          </a:bodyPr>
          <a:lstStyle/>
          <a:p>
            <a:pPr>
              <a:spcBef>
                <a:spcPts val="600"/>
              </a:spcBef>
            </a:pPr>
            <a:r>
              <a:rPr lang="en-US" dirty="0" smtClean="0">
                <a:solidFill>
                  <a:schemeClr val="accent1">
                    <a:lumMod val="50000"/>
                  </a:schemeClr>
                </a:solidFill>
              </a:rPr>
              <a:t>Baseline </a:t>
            </a:r>
            <a:r>
              <a:rPr lang="en-US" dirty="0">
                <a:solidFill>
                  <a:schemeClr val="accent1">
                    <a:lumMod val="50000"/>
                  </a:schemeClr>
                </a:solidFill>
              </a:rPr>
              <a:t>using </a:t>
            </a:r>
            <a:r>
              <a:rPr lang="en-US" dirty="0" smtClean="0">
                <a:solidFill>
                  <a:schemeClr val="accent1">
                    <a:lumMod val="50000"/>
                  </a:schemeClr>
                </a:solidFill>
              </a:rPr>
              <a:t>TensorFlow* </a:t>
            </a:r>
            <a:r>
              <a:rPr lang="en-US" dirty="0">
                <a:solidFill>
                  <a:schemeClr val="accent1">
                    <a:lumMod val="50000"/>
                  </a:schemeClr>
                </a:solidFill>
              </a:rPr>
              <a:t>1.0 release with standard compiler </a:t>
            </a:r>
            <a:r>
              <a:rPr lang="en-US" dirty="0" smtClean="0">
                <a:solidFill>
                  <a:schemeClr val="accent1">
                    <a:lumMod val="50000"/>
                  </a:schemeClr>
                </a:solidFill>
              </a:rPr>
              <a:t>knobs.</a:t>
            </a:r>
            <a:endParaRPr lang="en-US" dirty="0">
              <a:solidFill>
                <a:schemeClr val="accent1">
                  <a:lumMod val="50000"/>
                </a:schemeClr>
              </a:solidFill>
            </a:endParaRPr>
          </a:p>
          <a:p>
            <a:pPr marL="285750" indent="-285750">
              <a:spcBef>
                <a:spcPts val="600"/>
              </a:spcBef>
              <a:buFont typeface="Arial" charset="0"/>
              <a:buChar char="•"/>
            </a:pPr>
            <a:endParaRPr lang="en-US" dirty="0">
              <a:solidFill>
                <a:schemeClr val="accent1">
                  <a:lumMod val="50000"/>
                </a:schemeClr>
              </a:solidFill>
            </a:endParaRPr>
          </a:p>
        </p:txBody>
      </p:sp>
      <p:graphicFrame>
        <p:nvGraphicFramePr>
          <p:cNvPr id="5" name="Table 4"/>
          <p:cNvGraphicFramePr/>
          <p:nvPr>
            <p:extLst>
              <p:ext uri="{D42A27DB-BD31-4B8C-83A1-F6EECF244321}">
                <p14:modId xmlns:p14="http://schemas.microsoft.com/office/powerpoint/2010/main" val="2013122312"/>
              </p:ext>
            </p:extLst>
          </p:nvPr>
        </p:nvGraphicFramePr>
        <p:xfrm>
          <a:off x="455610" y="1709230"/>
          <a:ext cx="8229601" cy="2479087"/>
        </p:xfrm>
        <a:graphic>
          <a:graphicData uri="http://schemas.openxmlformats.org/drawingml/2006/table">
            <a:tbl>
              <a:tblPr firstRow="1" firstCol="1">
                <a:tableStyleId>{4C3C2611-4C71-4FC5-86AE-919BDF0F9419}</a:tableStyleId>
              </a:tblPr>
              <a:tblGrid>
                <a:gridCol w="1319445"/>
                <a:gridCol w="817205"/>
                <a:gridCol w="595878"/>
                <a:gridCol w="1018102"/>
                <a:gridCol w="1108710"/>
                <a:gridCol w="937260"/>
                <a:gridCol w="1017270"/>
                <a:gridCol w="685800"/>
                <a:gridCol w="729931"/>
              </a:tblGrid>
              <a:tr h="1653691">
                <a:tc>
                  <a:txBody>
                    <a:bodyPr/>
                    <a:lstStyle/>
                    <a:p>
                      <a:pPr algn="ctr" defTabSz="338281">
                        <a:lnSpc>
                          <a:spcPct val="107000"/>
                        </a:lnSpc>
                        <a:defRPr sz="1800" b="0">
                          <a:solidFill>
                            <a:srgbClr val="000000"/>
                          </a:solidFill>
                        </a:defRPr>
                      </a:pPr>
                      <a:r>
                        <a:rPr sz="1800" b="0" dirty="0" smtClean="0"/>
                        <a:t>Benchmark</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Metric</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smtClean="0"/>
                        <a:t>Batch </a:t>
                      </a:r>
                      <a:r>
                        <a:rPr sz="1800" b="0" dirty="0"/>
                        <a:t>Size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Performance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Baseline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300">
                          <a:solidFill>
                            <a:srgbClr val="000000"/>
                          </a:solidFill>
                        </a:defRPr>
                      </a:pPr>
                      <a:r>
                        <a:rPr sz="1800" b="0" dirty="0"/>
                        <a:t>Optimized </a:t>
                      </a:r>
                      <a:r>
                        <a:rPr sz="1800" b="0" dirty="0" smtClean="0"/>
                        <a:t>Perf</a:t>
                      </a:r>
                      <a:r>
                        <a:rPr lang="en-US" sz="1800" b="0" dirty="0" smtClean="0"/>
                        <a:t>ormance</a:t>
                      </a:r>
                      <a:endParaRPr sz="1800" b="0" dirty="0"/>
                    </a:p>
                    <a:p>
                      <a:pPr algn="ctr" defTabSz="338281">
                        <a:lnSpc>
                          <a:spcPct val="107000"/>
                        </a:lnSpc>
                        <a:defRPr sz="1300">
                          <a:solidFill>
                            <a:srgbClr val="000000"/>
                          </a:solidFill>
                        </a:defRPr>
                      </a:pPr>
                      <a:r>
                        <a:rPr sz="1800" b="0" dirty="0"/>
                        <a:t>Training </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Optimized </a:t>
                      </a:r>
                      <a:r>
                        <a:rPr sz="1800" b="0" dirty="0" smtClean="0"/>
                        <a:t>Perf</a:t>
                      </a:r>
                      <a:r>
                        <a:rPr lang="en-US" sz="1800" b="0" dirty="0" smtClean="0"/>
                        <a:t>ormance</a:t>
                      </a:r>
                      <a:r>
                        <a:rPr sz="1800" b="0" dirty="0" smtClean="0"/>
                        <a:t> </a:t>
                      </a:r>
                      <a:r>
                        <a:rPr sz="1800" b="0" dirty="0"/>
                        <a:t>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b="0">
                          <a:solidFill>
                            <a:srgbClr val="000000"/>
                          </a:solidFill>
                        </a:defRPr>
                      </a:pPr>
                      <a:r>
                        <a:rPr sz="1800" b="0" dirty="0"/>
                        <a:t>Speedup Training</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c>
                  <a:txBody>
                    <a:bodyPr/>
                    <a:lstStyle/>
                    <a:p>
                      <a:pPr algn="ctr" defTabSz="338281">
                        <a:lnSpc>
                          <a:spcPct val="107000"/>
                        </a:lnSpc>
                        <a:defRPr sz="1800" b="0">
                          <a:solidFill>
                            <a:srgbClr val="000000"/>
                          </a:solidFill>
                        </a:defRPr>
                      </a:pPr>
                      <a:r>
                        <a:rPr sz="1800" b="0" dirty="0"/>
                        <a:t>Speedup Inference</a:t>
                      </a:r>
                      <a:endParaRPr sz="1800" b="0" dirty="0">
                        <a:latin typeface="+mj-ea"/>
                        <a:ea typeface="+mj-ea"/>
                      </a:endParaRPr>
                    </a:p>
                  </a:txBody>
                  <a:tcPr marL="0" marR="0" marT="0" marB="0" vert="vert27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solidFill>
                  </a:tcPr>
                </a:tc>
              </a:tr>
              <a:tr h="825396">
                <a:tc>
                  <a:txBody>
                    <a:bodyPr/>
                    <a:lstStyle/>
                    <a:p>
                      <a:pPr algn="ctr" defTabSz="338281">
                        <a:lnSpc>
                          <a:spcPct val="107000"/>
                        </a:lnSpc>
                        <a:defRPr sz="1800" b="0"/>
                      </a:pPr>
                      <a:r>
                        <a:rPr lang="en-US" sz="1800" b="0" dirty="0" err="1" smtClean="0"/>
                        <a:t>ConvNet</a:t>
                      </a:r>
                      <a:r>
                        <a:rPr lang="en-US" sz="1800" b="0" dirty="0" smtClean="0"/>
                        <a:t>- </a:t>
                      </a:r>
                      <a:r>
                        <a:rPr sz="1800" b="0" dirty="0" smtClean="0"/>
                        <a:t>VGG</a:t>
                      </a:r>
                      <a:endParaRPr sz="1800" b="0" dirty="0"/>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a:t>Images / sec</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a:t>64</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a:t>1.59</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dirty="0"/>
                        <a:t>24.6</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a:t>69.4</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marR="139700" algn="ctr" defTabSz="338281">
                        <a:lnSpc>
                          <a:spcPct val="107000"/>
                        </a:lnSpc>
                        <a:defRPr sz="1800"/>
                      </a:pPr>
                      <a:r>
                        <a:rPr sz="1800" dirty="0"/>
                        <a:t>   251</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tcPr>
                </a:tc>
                <a:tc>
                  <a:txBody>
                    <a:bodyPr/>
                    <a:lstStyle/>
                    <a:p>
                      <a:pPr algn="ctr" defTabSz="338281">
                        <a:lnSpc>
                          <a:spcPct val="107000"/>
                        </a:lnSpc>
                        <a:defRPr sz="1800"/>
                      </a:pPr>
                      <a:r>
                        <a:rPr sz="1800" dirty="0"/>
                        <a:t>43.6x</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alpha val="40000"/>
                      </a:schemeClr>
                    </a:solidFill>
                  </a:tcPr>
                </a:tc>
                <a:tc>
                  <a:txBody>
                    <a:bodyPr/>
                    <a:lstStyle/>
                    <a:p>
                      <a:pPr algn="ctr" defTabSz="338281">
                        <a:lnSpc>
                          <a:spcPct val="107000"/>
                        </a:lnSpc>
                        <a:defRPr sz="1800"/>
                      </a:pPr>
                      <a:r>
                        <a:rPr sz="1800" dirty="0"/>
                        <a:t>10.2x</a:t>
                      </a:r>
                    </a:p>
                  </a:txBody>
                  <a:tcPr marL="0" marR="0" marT="0" marB="0" anchor="ctr" horzOverflow="overflow">
                    <a:lnL w="28575" cap="flat" cmpd="sng" algn="ctr">
                      <a:solidFill>
                        <a:schemeClr val="accent2">
                          <a:lumMod val="20000"/>
                          <a:lumOff val="80000"/>
                        </a:schemeClr>
                      </a:solidFill>
                      <a:prstDash val="solid"/>
                      <a:round/>
                      <a:headEnd type="none" w="med" len="med"/>
                      <a:tailEnd type="none" w="med" len="med"/>
                    </a:lnL>
                    <a:lnR w="28575" cap="flat" cmpd="sng" algn="ctr">
                      <a:solidFill>
                        <a:schemeClr val="accent2">
                          <a:lumMod val="20000"/>
                          <a:lumOff val="80000"/>
                        </a:schemeClr>
                      </a:solidFill>
                      <a:prstDash val="solid"/>
                      <a:round/>
                      <a:headEnd type="none" w="med" len="med"/>
                      <a:tailEnd type="none" w="med" len="med"/>
                    </a:lnR>
                    <a:lnT w="28575" cap="flat" cmpd="sng" algn="ctr">
                      <a:solidFill>
                        <a:schemeClr val="accent2">
                          <a:lumMod val="20000"/>
                          <a:lumOff val="80000"/>
                        </a:schemeClr>
                      </a:solidFill>
                      <a:prstDash val="solid"/>
                      <a:round/>
                      <a:headEnd type="none" w="med" len="med"/>
                      <a:tailEnd type="none" w="med" len="med"/>
                    </a:lnT>
                    <a:lnB w="28575" cap="flat" cmpd="sng" algn="ctr">
                      <a:solidFill>
                        <a:schemeClr val="accent2">
                          <a:lumMod val="20000"/>
                          <a:lumOff val="80000"/>
                        </a:schemeClr>
                      </a:solidFill>
                      <a:prstDash val="solid"/>
                      <a:round/>
                      <a:headEnd type="none" w="med" len="med"/>
                      <a:tailEnd type="none" w="med" len="med"/>
                    </a:lnB>
                    <a:solidFill>
                      <a:schemeClr val="accent6">
                        <a:lumMod val="20000"/>
                        <a:lumOff val="80000"/>
                        <a:alpha val="40000"/>
                      </a:schemeClr>
                    </a:solidFill>
                  </a:tcPr>
                </a:tc>
              </a:tr>
            </a:tbl>
          </a:graphicData>
        </a:graphic>
      </p:graphicFrame>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
        <p:nvSpPr>
          <p:cNvPr id="8" name="Rectangle 7"/>
          <p:cNvSpPr/>
          <p:nvPr/>
        </p:nvSpPr>
        <p:spPr>
          <a:xfrm>
            <a:off x="382307" y="4183656"/>
            <a:ext cx="8556944" cy="400110"/>
          </a:xfrm>
          <a:prstGeom prst="rect">
            <a:avLst/>
          </a:prstGeom>
        </p:spPr>
        <p:txBody>
          <a:bodyPr wrap="square">
            <a:spAutoFit/>
          </a:bodyPr>
          <a:lstStyle/>
          <a:p>
            <a:pPr lvl="0" defTabSz="345232" hangingPunct="1">
              <a:spcBef>
                <a:spcPct val="20000"/>
              </a:spcBef>
              <a:defRPr/>
            </a:pPr>
            <a:r>
              <a:rPr lang="en-US" sz="500" kern="1200" dirty="0">
                <a:latin typeface="Calibri"/>
                <a:cs typeface="Verdana"/>
              </a:rPr>
              <a:t>Optimized performance using TensorFlow with Intel optimizations and built with </a:t>
            </a:r>
            <a:r>
              <a:rPr lang="en-US" sz="400" kern="1200" dirty="0" err="1" smtClean="0">
                <a:latin typeface="Verdana"/>
                <a:cs typeface="Verdana"/>
              </a:rPr>
              <a:t>bazel</a:t>
            </a:r>
            <a:r>
              <a:rPr lang="en-US" sz="400" kern="1200" dirty="0" smtClean="0">
                <a:latin typeface="Verdana"/>
                <a:cs typeface="Verdana"/>
              </a:rPr>
              <a:t> </a:t>
            </a:r>
            <a:r>
              <a:rPr lang="en-US" sz="400" kern="1200" dirty="0">
                <a:latin typeface="Verdana"/>
                <a:cs typeface="Verdana"/>
              </a:rPr>
              <a:t>build --</a:t>
            </a:r>
            <a:r>
              <a:rPr lang="en-US" sz="400" kern="1200" dirty="0" err="1">
                <a:latin typeface="Verdana"/>
                <a:cs typeface="Verdana"/>
              </a:rPr>
              <a:t>config</a:t>
            </a:r>
            <a:r>
              <a:rPr lang="en-US" sz="400" kern="1200" dirty="0">
                <a:latin typeface="Verdana"/>
                <a:cs typeface="Verdana"/>
              </a:rPr>
              <a:t>=</a:t>
            </a:r>
            <a:r>
              <a:rPr lang="en-US" sz="400" kern="1200" dirty="0" err="1">
                <a:latin typeface="Verdana"/>
                <a:cs typeface="Verdana"/>
              </a:rPr>
              <a:t>mkl</a:t>
            </a:r>
            <a:r>
              <a:rPr lang="en-US" sz="400" kern="1200" dirty="0">
                <a:latin typeface="Verdana"/>
                <a:cs typeface="Verdana"/>
              </a:rPr>
              <a:t> --</a:t>
            </a:r>
            <a:r>
              <a:rPr lang="en-US" sz="400" kern="1200" dirty="0" err="1">
                <a:latin typeface="Verdana"/>
                <a:cs typeface="Verdana"/>
              </a:rPr>
              <a:t>copt</a:t>
            </a:r>
            <a:r>
              <a:rPr lang="en-US" sz="400" kern="1200" dirty="0">
                <a:latin typeface="Verdana"/>
                <a:cs typeface="Verdana"/>
              </a:rPr>
              <a:t>=”-DEIGEN_USE_VML”</a:t>
            </a:r>
            <a:endParaRPr lang="en-US" sz="500" kern="1200" dirty="0">
              <a:latin typeface="Calibri"/>
              <a:cs typeface="Verdana"/>
            </a:endParaRPr>
          </a:p>
          <a:p>
            <a:pPr>
              <a:lnSpc>
                <a:spcPct val="75000"/>
              </a:lnSpc>
            </a:pPr>
            <a:endParaRPr lang="pt-BR" sz="500" dirty="0" smtClean="0">
              <a:latin typeface="Calibri"/>
            </a:endParaRPr>
          </a:p>
          <a:p>
            <a:pPr>
              <a:lnSpc>
                <a:spcPct val="75000"/>
              </a:lnSpc>
            </a:pPr>
            <a:r>
              <a:rPr lang="pt-BR" sz="500" dirty="0" smtClean="0">
                <a:latin typeface="Calibri"/>
              </a:rPr>
              <a:t>Configuration Details: Xeon-Broadwell</a:t>
            </a:r>
            <a:r>
              <a:rPr lang="pt-BR" sz="500" dirty="0">
                <a:latin typeface="Calibri"/>
              </a:rPr>
              <a:t>: Intel® Xeon™ processor E5-2699v4 (22 Cores, 2.2 GHz), 128GB DDR memory</a:t>
            </a:r>
            <a:r>
              <a:rPr lang="en-US" sz="500" dirty="0">
                <a:latin typeface="Calibri"/>
              </a:rPr>
              <a:t>,  Centos 7.2 based on Red Hat* Enterprise Linux </a:t>
            </a:r>
            <a:r>
              <a:rPr lang="en-US" sz="500" dirty="0" smtClean="0">
                <a:latin typeface="Calibri"/>
              </a:rPr>
              <a:t>7.2.  Xeon </a:t>
            </a:r>
            <a:r>
              <a:rPr lang="en-US" sz="500" dirty="0">
                <a:latin typeface="Calibri"/>
              </a:rPr>
              <a:t>Phi – Knights Landing: Intel® Xeon Phi™ processor 7250 (68 Cores, 1.4 GHz, 16GB MCDRAM: Flat mode), 96GB DDR memory,  Centos 7.2 based on Red Hat* Enterprise Linux </a:t>
            </a:r>
            <a:r>
              <a:rPr lang="en-US" sz="500" dirty="0" smtClean="0">
                <a:latin typeface="Calibri"/>
              </a:rPr>
              <a:t>7.2.  </a:t>
            </a:r>
            <a:r>
              <a:rPr lang="en-US" sz="500" dirty="0" err="1" smtClean="0">
                <a:latin typeface="Calibri"/>
              </a:rPr>
              <a:t>AlexNet</a:t>
            </a:r>
            <a:r>
              <a:rPr lang="en-US" sz="500" dirty="0">
                <a:latin typeface="Calibri"/>
              </a:rPr>
              <a:t>, </a:t>
            </a:r>
            <a:r>
              <a:rPr lang="en-US" sz="500" dirty="0" err="1">
                <a:latin typeface="Calibri"/>
              </a:rPr>
              <a:t>GoogleNet</a:t>
            </a:r>
            <a:r>
              <a:rPr lang="en-US" sz="500" dirty="0">
                <a:latin typeface="Calibri"/>
              </a:rPr>
              <a:t> v1 and VGG </a:t>
            </a:r>
            <a:r>
              <a:rPr lang="en-US" sz="500" dirty="0" smtClean="0">
                <a:latin typeface="Calibri"/>
              </a:rPr>
              <a:t>benchmarks: </a:t>
            </a:r>
            <a:r>
              <a:rPr lang="en-US" sz="500" dirty="0" smtClean="0">
                <a:latin typeface="Calibri"/>
                <a:hlinkClick r:id="rId3"/>
              </a:rPr>
              <a:t>https</a:t>
            </a:r>
            <a:r>
              <a:rPr lang="en-US" sz="500" dirty="0">
                <a:latin typeface="Calibri"/>
                <a:hlinkClick r:id="rId3"/>
              </a:rPr>
              <a:t>://github.com/soumith/convnet-benchmarks</a:t>
            </a:r>
            <a:endParaRPr lang="en-US" sz="500" dirty="0">
              <a:latin typeface="Calibri"/>
            </a:endParaRPr>
          </a:p>
          <a:p>
            <a:pPr>
              <a:lnSpc>
                <a:spcPct val="75000"/>
              </a:lnSpc>
            </a:pPr>
            <a:endParaRPr lang="en-US" sz="500" dirty="0">
              <a:latin typeface="Calibri"/>
            </a:endParaRPr>
          </a:p>
        </p:txBody>
      </p:sp>
    </p:spTree>
    <p:extLst>
      <p:ext uri="{BB962C8B-B14F-4D97-AF65-F5344CB8AC3E}">
        <p14:creationId xmlns:p14="http://schemas.microsoft.com/office/powerpoint/2010/main" val="1928321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TensorFlow</a:t>
            </a:r>
            <a:r>
              <a:rPr lang="en-US" dirty="0"/>
              <a:t>*</a:t>
            </a:r>
            <a:r>
              <a:rPr lang="en-US" dirty="0" smtClean="0"/>
              <a:t> 501 Course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37</a:t>
            </a:fld>
            <a:endParaRPr lang="uk-UA"/>
          </a:p>
        </p:txBody>
      </p:sp>
      <p:sp>
        <p:nvSpPr>
          <p:cNvPr id="6" name="Rectangle 5"/>
          <p:cNvSpPr/>
          <p:nvPr/>
        </p:nvSpPr>
        <p:spPr>
          <a:xfrm>
            <a:off x="455611" y="1175326"/>
            <a:ext cx="8139749" cy="369332"/>
          </a:xfrm>
          <a:prstGeom prst="rect">
            <a:avLst/>
          </a:prstGeom>
        </p:spPr>
        <p:txBody>
          <a:bodyPr wrap="square">
            <a:spAutoFit/>
          </a:bodyPr>
          <a:lstStyle/>
          <a:p>
            <a:pPr>
              <a:spcBef>
                <a:spcPts val="600"/>
              </a:spcBef>
            </a:pPr>
            <a:r>
              <a:rPr lang="en-US" dirty="0">
                <a:solidFill>
                  <a:schemeClr val="accent1">
                    <a:lumMod val="50000"/>
                  </a:schemeClr>
                </a:solidFill>
              </a:rPr>
              <a:t>Intel® AI </a:t>
            </a:r>
            <a:r>
              <a:rPr lang="en-US" dirty="0" smtClean="0">
                <a:solidFill>
                  <a:schemeClr val="accent1">
                    <a:lumMod val="50000"/>
                  </a:schemeClr>
                </a:solidFill>
              </a:rPr>
              <a:t>student kits includes </a:t>
            </a:r>
            <a:r>
              <a:rPr lang="en-US" dirty="0">
                <a:solidFill>
                  <a:schemeClr val="accent1">
                    <a:lumMod val="50000"/>
                  </a:schemeClr>
                </a:solidFill>
              </a:rPr>
              <a:t>a </a:t>
            </a:r>
            <a:r>
              <a:rPr lang="en-US" dirty="0" smtClean="0">
                <a:solidFill>
                  <a:schemeClr val="accent1">
                    <a:lumMod val="50000"/>
                  </a:schemeClr>
                </a:solidFill>
              </a:rPr>
              <a:t>TensorFlow</a:t>
            </a:r>
            <a:r>
              <a:rPr lang="en-US" dirty="0">
                <a:solidFill>
                  <a:schemeClr val="accent1">
                    <a:lumMod val="50000"/>
                  </a:schemeClr>
                </a:solidFill>
              </a:rPr>
              <a:t>*</a:t>
            </a:r>
            <a:r>
              <a:rPr lang="en-US" dirty="0" smtClean="0">
                <a:solidFill>
                  <a:schemeClr val="accent1">
                    <a:lumMod val="50000"/>
                  </a:schemeClr>
                </a:solidFill>
              </a:rPr>
              <a:t> 501 course.</a:t>
            </a:r>
            <a:endParaRPr lang="en-US" dirty="0">
              <a:solidFill>
                <a:schemeClr val="accent1">
                  <a:lumMod val="50000"/>
                </a:schemeClr>
              </a:solidFill>
            </a:endParaRPr>
          </a:p>
        </p:txBody>
      </p:sp>
      <p:sp>
        <p:nvSpPr>
          <p:cNvPr id="8" name="Rectangle 7"/>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3" name="Picture 2"/>
          <p:cNvPicPr>
            <a:picLocks noChangeAspect="1"/>
          </p:cNvPicPr>
          <p:nvPr/>
        </p:nvPicPr>
        <p:blipFill>
          <a:blip r:embed="rId3"/>
          <a:stretch>
            <a:fillRect/>
          </a:stretch>
        </p:blipFill>
        <p:spPr>
          <a:xfrm>
            <a:off x="1104900" y="1918289"/>
            <a:ext cx="6934200" cy="2209800"/>
          </a:xfrm>
          <a:prstGeom prst="rect">
            <a:avLst/>
          </a:prstGeom>
        </p:spPr>
      </p:pic>
    </p:spTree>
    <p:extLst>
      <p:ext uri="{BB962C8B-B14F-4D97-AF65-F5344CB8AC3E}">
        <p14:creationId xmlns:p14="http://schemas.microsoft.com/office/powerpoint/2010/main" val="1313765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
            </a:r>
            <a:br>
              <a:rPr lang="en-US" dirty="0"/>
            </a:br>
            <a:r>
              <a:rPr lang="en-US" dirty="0" smtClean="0"/>
              <a:t>Other  Frameworks</a:t>
            </a:r>
            <a:endParaRPr lang="en-US" dirty="0"/>
          </a:p>
        </p:txBody>
      </p:sp>
    </p:spTree>
    <p:extLst>
      <p:ext uri="{BB962C8B-B14F-4D97-AF65-F5344CB8AC3E}">
        <p14:creationId xmlns:p14="http://schemas.microsoft.com/office/powerpoint/2010/main" val="434721426"/>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Caffe</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39</a:t>
            </a:fld>
            <a:endParaRPr lang="uk-UA"/>
          </a:p>
        </p:txBody>
      </p:sp>
      <p:sp>
        <p:nvSpPr>
          <p:cNvPr id="6" name="Rectangle 5"/>
          <p:cNvSpPr/>
          <p:nvPr/>
        </p:nvSpPr>
        <p:spPr>
          <a:xfrm>
            <a:off x="455611" y="1175326"/>
            <a:ext cx="8139749" cy="1985159"/>
          </a:xfrm>
          <a:prstGeom prst="rect">
            <a:avLst/>
          </a:prstGeom>
        </p:spPr>
        <p:txBody>
          <a:bodyPr wrap="square">
            <a:spAutoFit/>
          </a:bodyPr>
          <a:lstStyle/>
          <a:p>
            <a:pPr>
              <a:spcBef>
                <a:spcPts val="600"/>
              </a:spcBef>
            </a:pPr>
            <a:r>
              <a:rPr lang="en-US" dirty="0" smtClean="0">
                <a:solidFill>
                  <a:srgbClr val="0071C5">
                    <a:lumMod val="50000"/>
                  </a:srgbClr>
                </a:solidFill>
              </a:rPr>
              <a:t>Caffe</a:t>
            </a:r>
            <a:r>
              <a:rPr lang="en-US" dirty="0">
                <a:solidFill>
                  <a:srgbClr val="0071C5">
                    <a:lumMod val="50000"/>
                  </a:srgbClr>
                </a:solidFill>
              </a:rPr>
              <a:t>*</a:t>
            </a:r>
            <a:r>
              <a:rPr lang="en-US" dirty="0" smtClean="0">
                <a:solidFill>
                  <a:srgbClr val="0071C5">
                    <a:lumMod val="50000"/>
                  </a:srgbClr>
                </a:solidFill>
              </a:rPr>
              <a:t> is a </a:t>
            </a:r>
            <a:r>
              <a:rPr lang="en-US" dirty="0">
                <a:solidFill>
                  <a:srgbClr val="0071C5">
                    <a:lumMod val="50000"/>
                  </a:srgbClr>
                </a:solidFill>
              </a:rPr>
              <a:t>deep learning framework written in C</a:t>
            </a:r>
            <a:r>
              <a:rPr lang="en-US" dirty="0" smtClean="0">
                <a:solidFill>
                  <a:srgbClr val="0071C5">
                    <a:lumMod val="50000"/>
                  </a:srgbClr>
                </a:solidFill>
              </a:rPr>
              <a:t>++.</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Developed at the University of </a:t>
            </a:r>
            <a:r>
              <a:rPr lang="en-US" dirty="0" smtClean="0">
                <a:solidFill>
                  <a:srgbClr val="0071C5">
                    <a:lumMod val="50000"/>
                  </a:srgbClr>
                </a:solidFill>
              </a:rPr>
              <a:t>California Berkeley </a:t>
            </a:r>
            <a:r>
              <a:rPr lang="en-US" dirty="0">
                <a:solidFill>
                  <a:srgbClr val="0071C5">
                    <a:lumMod val="50000"/>
                  </a:srgbClr>
                </a:solidFill>
              </a:rPr>
              <a:t>in </a:t>
            </a:r>
            <a:r>
              <a:rPr lang="en-US" dirty="0" smtClean="0">
                <a:solidFill>
                  <a:srgbClr val="0071C5">
                    <a:lumMod val="50000"/>
                  </a:srgbClr>
                </a:solidFill>
              </a:rPr>
              <a:t>2014.</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Designed to run fast on GPUs, the most popular </a:t>
            </a:r>
            <a:r>
              <a:rPr lang="en-US" dirty="0" smtClean="0">
                <a:solidFill>
                  <a:srgbClr val="0071C5">
                    <a:lumMod val="50000"/>
                  </a:srgbClr>
                </a:solidFill>
              </a:rPr>
              <a:t>DL solution at that time.</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The </a:t>
            </a:r>
            <a:r>
              <a:rPr lang="en-US" dirty="0" smtClean="0">
                <a:solidFill>
                  <a:srgbClr val="0071C5">
                    <a:lumMod val="50000"/>
                  </a:srgbClr>
                </a:solidFill>
              </a:rPr>
              <a:t>Intel® </a:t>
            </a:r>
            <a:r>
              <a:rPr lang="en-US" dirty="0">
                <a:solidFill>
                  <a:srgbClr val="0071C5">
                    <a:lumMod val="50000"/>
                  </a:srgbClr>
                </a:solidFill>
              </a:rPr>
              <a:t>optimized branch of </a:t>
            </a:r>
            <a:r>
              <a:rPr lang="en-US" dirty="0" err="1" smtClean="0">
                <a:solidFill>
                  <a:srgbClr val="0071C5">
                    <a:lumMod val="50000"/>
                  </a:srgbClr>
                </a:solidFill>
              </a:rPr>
              <a:t>Caffe</a:t>
            </a:r>
            <a:r>
              <a:rPr lang="en-US" dirty="0" smtClean="0">
                <a:solidFill>
                  <a:srgbClr val="0071C5">
                    <a:lumMod val="50000"/>
                  </a:srgbClr>
                </a:solidFill>
              </a:rPr>
              <a:t> </a:t>
            </a:r>
            <a:r>
              <a:rPr lang="en-US" dirty="0">
                <a:solidFill>
                  <a:srgbClr val="0071C5">
                    <a:lumMod val="50000"/>
                  </a:srgbClr>
                </a:solidFill>
              </a:rPr>
              <a:t>is one of the most popular frameworks for image </a:t>
            </a:r>
            <a:r>
              <a:rPr lang="en-US" dirty="0" smtClean="0">
                <a:solidFill>
                  <a:srgbClr val="0071C5">
                    <a:lumMod val="50000"/>
                  </a:srgbClr>
                </a:solidFill>
              </a:rPr>
              <a:t>recognition, </a:t>
            </a:r>
            <a:r>
              <a:rPr lang="en-US" dirty="0">
                <a:solidFill>
                  <a:srgbClr val="0071C5">
                    <a:lumMod val="50000"/>
                  </a:srgbClr>
                </a:solidFill>
              </a:rPr>
              <a:t>with improved performance on Intel® Xeon® and Intel® </a:t>
            </a:r>
            <a:r>
              <a:rPr lang="en-US" dirty="0" smtClean="0">
                <a:solidFill>
                  <a:srgbClr val="0071C5">
                    <a:lumMod val="50000"/>
                  </a:srgbClr>
                </a:solidFill>
              </a:rPr>
              <a:t>Xeon </a:t>
            </a:r>
            <a:r>
              <a:rPr lang="en-US" dirty="0">
                <a:solidFill>
                  <a:srgbClr val="0071C5">
                    <a:lumMod val="50000"/>
                  </a:srgbClr>
                </a:solidFill>
              </a:rPr>
              <a:t>Phi™ processors</a:t>
            </a:r>
            <a:r>
              <a:rPr lang="en-US" dirty="0" smtClean="0">
                <a:solidFill>
                  <a:srgbClr val="0071C5">
                    <a:lumMod val="50000"/>
                  </a:srgbClr>
                </a:solidFill>
              </a:rPr>
              <a:t>.</a:t>
            </a:r>
            <a:endParaRPr lang="en-US" dirty="0">
              <a:solidFill>
                <a:srgbClr val="0071C5">
                  <a:lumMod val="50000"/>
                </a:srgbClr>
              </a:solidFill>
            </a:endParaRPr>
          </a:p>
        </p:txBody>
      </p:sp>
      <p:pic>
        <p:nvPicPr>
          <p:cNvPr id="5" name="Screen Shot 2017-12-14 at 6.59.44 PM.png" descr="Screen Shot 2017-12-14 at 6.59.44 PM.png"/>
          <p:cNvPicPr>
            <a:picLocks noChangeAspect="1"/>
          </p:cNvPicPr>
          <p:nvPr/>
        </p:nvPicPr>
        <p:blipFill>
          <a:blip r:embed="rId3">
            <a:extLst/>
          </a:blip>
          <a:stretch>
            <a:fillRect/>
          </a:stretch>
        </p:blipFill>
        <p:spPr>
          <a:xfrm>
            <a:off x="6372859" y="3353260"/>
            <a:ext cx="2222502" cy="1130301"/>
          </a:xfrm>
          <a:prstGeom prst="rect">
            <a:avLst/>
          </a:prstGeom>
          <a:ln w="12700">
            <a:miter lim="400000"/>
          </a:ln>
        </p:spPr>
      </p:pic>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327399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237" name="TextBox 89"/>
          <p:cNvSpPr txBox="1"/>
          <p:nvPr/>
        </p:nvSpPr>
        <p:spPr>
          <a:xfrm>
            <a:off x="455612" y="1177529"/>
            <a:ext cx="2295793" cy="276999"/>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456767">
              <a:defRPr/>
            </a:pPr>
            <a:r>
              <a:rPr lang="en-US" b="1" kern="0" dirty="0">
                <a:solidFill>
                  <a:srgbClr val="0071C5">
                    <a:lumMod val="50000"/>
                  </a:srgbClr>
                </a:solidFill>
                <a:latin typeface="Intel Clear"/>
                <a:sym typeface="Intel Clear Light"/>
              </a:rPr>
              <a:t>Frameworks</a:t>
            </a: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AI Portfolio</a:t>
            </a:r>
            <a:endParaRPr lang="en-US" dirty="0"/>
          </a:p>
        </p:txBody>
      </p:sp>
      <p:pic>
        <p:nvPicPr>
          <p:cNvPr id="15" name="Picture 6" descr="http://spark.apache.org/images/spark-logo-trademark.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055001" y="2762237"/>
            <a:ext cx="1094239" cy="5820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616477" y="3912287"/>
            <a:ext cx="1688613" cy="470799"/>
            <a:chOff x="-3879358" y="2827264"/>
            <a:chExt cx="1688613" cy="470799"/>
          </a:xfrm>
        </p:grpSpPr>
        <p:sp>
          <p:nvSpPr>
            <p:cNvPr id="17" name="TextBox 89"/>
            <p:cNvSpPr txBox="1"/>
            <p:nvPr/>
          </p:nvSpPr>
          <p:spPr>
            <a:xfrm>
              <a:off x="-3879358" y="2984131"/>
              <a:ext cx="1688613" cy="313932"/>
            </a:xfrm>
            <a:prstGeom prst="rect">
              <a:avLst/>
            </a:prstGeom>
            <a:noFill/>
          </p:spPr>
          <p:txBody>
            <a:bodyPr vert="horz" wrap="square" lIns="0" tIns="0" rIns="0" bIns="0" rtlCol="0" anchor="ctr" anchorCtr="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85000"/>
                </a:lnSpc>
              </a:pPr>
              <a:r>
                <a:rPr lang="en-US" sz="2400" i="1"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Ml</a:t>
              </a:r>
              <a:r>
                <a:rPr lang="en-US" sz="1400" i="1" dirty="0" err="1">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lib</a:t>
              </a:r>
              <a:r>
                <a:rPr lang="en-US" sz="1400"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           Big</a:t>
              </a:r>
              <a:r>
                <a:rPr lang="en-US" sz="2400"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rPr>
                <a:t>DL</a:t>
              </a:r>
              <a:endParaRPr lang="en-US" i="1" dirty="0">
                <a:solidFill>
                  <a:srgbClr val="E16A1A"/>
                </a:solidFill>
                <a:latin typeface="Intel Clear Pro" panose="020B0804020202060201" pitchFamily="34" charset="0"/>
                <a:ea typeface="Intel Clear Pro" panose="020B0804020202060201" pitchFamily="34" charset="0"/>
                <a:cs typeface="Intel Clear Pro" panose="020B0804020202060201" pitchFamily="34" charset="0"/>
                <a:sym typeface="Intel Clear Light"/>
              </a:endParaRPr>
            </a:p>
          </p:txBody>
        </p:sp>
        <p:grpSp>
          <p:nvGrpSpPr>
            <p:cNvPr id="18" name="Group 17"/>
            <p:cNvGrpSpPr/>
            <p:nvPr/>
          </p:nvGrpSpPr>
          <p:grpSpPr>
            <a:xfrm>
              <a:off x="-3414536" y="2827264"/>
              <a:ext cx="706566" cy="134071"/>
              <a:chOff x="1720850" y="2705194"/>
              <a:chExt cx="282453" cy="53596"/>
            </a:xfrm>
          </p:grpSpPr>
          <p:cxnSp>
            <p:nvCxnSpPr>
              <p:cNvPr id="28" name="Straight Connector 27"/>
              <p:cNvCxnSpPr/>
              <p:nvPr/>
            </p:nvCxnSpPr>
            <p:spPr>
              <a:xfrm flipH="1">
                <a:off x="1720850" y="2705194"/>
                <a:ext cx="144341" cy="53596"/>
              </a:xfrm>
              <a:prstGeom prst="line">
                <a:avLst/>
              </a:prstGeom>
              <a:noFill/>
              <a:ln w="34925" cap="flat" cmpd="sng" algn="ctr">
                <a:solidFill>
                  <a:srgbClr val="B1BABF">
                    <a:lumMod val="50000"/>
                  </a:srgbClr>
                </a:solidFill>
                <a:prstDash val="solid"/>
              </a:ln>
              <a:effectLst/>
            </p:spPr>
          </p:cxnSp>
          <p:cxnSp>
            <p:nvCxnSpPr>
              <p:cNvPr id="29" name="Straight Connector 28"/>
              <p:cNvCxnSpPr/>
              <p:nvPr/>
            </p:nvCxnSpPr>
            <p:spPr>
              <a:xfrm>
                <a:off x="1858962" y="2705194"/>
                <a:ext cx="144341" cy="53596"/>
              </a:xfrm>
              <a:prstGeom prst="line">
                <a:avLst/>
              </a:prstGeom>
              <a:noFill/>
              <a:ln w="34925" cap="flat" cmpd="sng" algn="ctr">
                <a:solidFill>
                  <a:srgbClr val="B1BABF">
                    <a:lumMod val="50000"/>
                  </a:srgbClr>
                </a:solidFill>
                <a:prstDash val="solid"/>
              </a:ln>
              <a:effectLst/>
            </p:spPr>
          </p:cxnSp>
        </p:grpSp>
      </p:gr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2580" y="1965163"/>
            <a:ext cx="1114806" cy="950115"/>
          </a:xfrm>
          <a:prstGeom prst="rect">
            <a:avLst/>
          </a:prstGeom>
        </p:spPr>
      </p:pic>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16477" y="1554273"/>
            <a:ext cx="831936" cy="885947"/>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39408" y="1272852"/>
            <a:ext cx="1280981" cy="1149978"/>
          </a:xfrm>
          <a:prstGeom prst="rect">
            <a:avLst/>
          </a:prstGeom>
        </p:spPr>
      </p:pic>
      <p:pic>
        <p:nvPicPr>
          <p:cNvPr id="22" name="Picture 8" descr="https://devblogs.nvidia.com/parallelforall/wp-content/uploads/2015/05/theano_logo_allblue_179x115-179x115.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724906" y="3373487"/>
            <a:ext cx="1522976" cy="97844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https://www.scan.co.uk/images/3xs/infopages/torch-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06334" y="2762237"/>
            <a:ext cx="1558393" cy="51319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40853" y="3339152"/>
            <a:ext cx="1553488" cy="532030"/>
          </a:xfrm>
          <a:prstGeom prst="rect">
            <a:avLst/>
          </a:prstGeom>
        </p:spPr>
      </p:pic>
      <p:pic>
        <p:nvPicPr>
          <p:cNvPr id="25" name="Picture 2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820389" y="2209486"/>
            <a:ext cx="1407158" cy="737554"/>
          </a:xfrm>
          <a:prstGeom prst="rect">
            <a:avLst/>
          </a:prstGeom>
        </p:spPr>
      </p:pic>
      <p:pic>
        <p:nvPicPr>
          <p:cNvPr id="26" name="Picture 2" descr="Image result for caffe2"/>
          <p:cNvPicPr>
            <a:picLocks noChangeAspect="1" noChangeArrowheads="1"/>
          </p:cNvPicPr>
          <p:nvPr/>
        </p:nvPicPr>
        <p:blipFill rotWithShape="1">
          <a:blip r:embed="rId11" cstate="hqprint">
            <a:extLst>
              <a:ext uri="{28A0092B-C50C-407E-A947-70E740481C1C}">
                <a14:useLocalDpi xmlns:a14="http://schemas.microsoft.com/office/drawing/2010/main"/>
              </a:ext>
            </a:extLst>
          </a:blip>
          <a:srcRect/>
          <a:stretch/>
        </p:blipFill>
        <p:spPr bwMode="auto">
          <a:xfrm>
            <a:off x="4521573" y="3704743"/>
            <a:ext cx="1938672" cy="7832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77504" y="1759870"/>
            <a:ext cx="1406594" cy="698469"/>
          </a:xfrm>
          <a:prstGeom prst="rect">
            <a:avLst/>
          </a:prstGeom>
        </p:spPr>
      </p:pic>
      <p:sp>
        <p:nvSpPr>
          <p:cNvPr id="3" name="Slide Number Placeholder 2"/>
          <p:cNvSpPr>
            <a:spLocks noGrp="1"/>
          </p:cNvSpPr>
          <p:nvPr>
            <p:ph type="sldNum" sz="quarter" idx="2"/>
          </p:nvPr>
        </p:nvSpPr>
        <p:spPr/>
        <p:txBody>
          <a:bodyPr/>
          <a:lstStyle/>
          <a:p>
            <a:fld id="{86CB4B4D-7CA3-9044-876B-883B54F8677D}" type="slidenum">
              <a:rPr lang="uk-UA" smtClean="0"/>
              <a:pPr/>
              <a:t>4</a:t>
            </a:fld>
            <a:endParaRPr lang="uk-UA"/>
          </a:p>
        </p:txBody>
      </p:sp>
    </p:spTree>
    <p:extLst>
      <p:ext uri="{BB962C8B-B14F-4D97-AF65-F5344CB8AC3E}">
        <p14:creationId xmlns:p14="http://schemas.microsoft.com/office/powerpoint/2010/main" val="821180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1+#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fill="hold"/>
                                        <p:tgtEl>
                                          <p:spTgt spid="27"/>
                                        </p:tgtEl>
                                        <p:attrNameLst>
                                          <p:attrName>ppt_x</p:attrName>
                                        </p:attrNameLst>
                                      </p:cBhvr>
                                      <p:tavLst>
                                        <p:tav tm="0">
                                          <p:val>
                                            <p:strVal val="1+#ppt_w/2"/>
                                          </p:val>
                                        </p:tav>
                                        <p:tav tm="100000">
                                          <p:val>
                                            <p:strVal val="#ppt_x"/>
                                          </p:val>
                                        </p:tav>
                                      </p:tavLst>
                                    </p:anim>
                                    <p:anim calcmode="lin" valueType="num">
                                      <p:cBhvr additive="base">
                                        <p:cTn id="33" dur="500" fill="hold"/>
                                        <p:tgtEl>
                                          <p:spTgt spid="2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fill="hold"/>
                                        <p:tgtEl>
                                          <p:spTgt spid="26"/>
                                        </p:tgtEl>
                                        <p:attrNameLst>
                                          <p:attrName>ppt_x</p:attrName>
                                        </p:attrNameLst>
                                      </p:cBhvr>
                                      <p:tavLst>
                                        <p:tav tm="0">
                                          <p:val>
                                            <p:strVal val="1+#ppt_w/2"/>
                                          </p:val>
                                        </p:tav>
                                        <p:tav tm="100000">
                                          <p:val>
                                            <p:strVal val="#ppt_x"/>
                                          </p:val>
                                        </p:tav>
                                      </p:tavLst>
                                    </p:anim>
                                    <p:anim calcmode="lin" valueType="num">
                                      <p:cBhvr additive="base">
                                        <p:cTn id="38" dur="500" fill="hold"/>
                                        <p:tgtEl>
                                          <p:spTgt spid="26"/>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1+#ppt_w/2"/>
                                          </p:val>
                                        </p:tav>
                                        <p:tav tm="100000">
                                          <p:val>
                                            <p:strVal val="#ppt_x"/>
                                          </p:val>
                                        </p:tav>
                                      </p:tavLst>
                                    </p:anim>
                                    <p:anim calcmode="lin" valueType="num">
                                      <p:cBhvr additive="base">
                                        <p:cTn id="43" dur="500" fill="hold"/>
                                        <p:tgtEl>
                                          <p:spTgt spid="23"/>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1+#ppt_w/2"/>
                                          </p:val>
                                        </p:tav>
                                        <p:tav tm="100000">
                                          <p:val>
                                            <p:strVal val="#ppt_x"/>
                                          </p:val>
                                        </p:tav>
                                      </p:tavLst>
                                    </p:anim>
                                    <p:anim calcmode="lin" valueType="num">
                                      <p:cBhvr additive="base">
                                        <p:cTn id="48" dur="500" fill="hold"/>
                                        <p:tgtEl>
                                          <p:spTgt spid="2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500" fill="hold"/>
                                        <p:tgtEl>
                                          <p:spTgt spid="25"/>
                                        </p:tgtEl>
                                        <p:attrNameLst>
                                          <p:attrName>ppt_x</p:attrName>
                                        </p:attrNameLst>
                                      </p:cBhvr>
                                      <p:tavLst>
                                        <p:tav tm="0">
                                          <p:val>
                                            <p:strVal val="1+#ppt_w/2"/>
                                          </p:val>
                                        </p:tav>
                                        <p:tav tm="100000">
                                          <p:val>
                                            <p:strVal val="#ppt_x"/>
                                          </p:val>
                                        </p:tav>
                                      </p:tavLst>
                                    </p:anim>
                                    <p:anim calcmode="lin" valueType="num">
                                      <p:cBhvr additive="base">
                                        <p:cTn id="53" dur="500" fill="hold"/>
                                        <p:tgtEl>
                                          <p:spTgt spid="25"/>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Caffe2*</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40</a:t>
            </a:fld>
            <a:endParaRPr lang="uk-UA"/>
          </a:p>
        </p:txBody>
      </p:sp>
      <p:sp>
        <p:nvSpPr>
          <p:cNvPr id="6" name="Rectangle 5"/>
          <p:cNvSpPr/>
          <p:nvPr/>
        </p:nvSpPr>
        <p:spPr>
          <a:xfrm>
            <a:off x="455611" y="1175326"/>
            <a:ext cx="8139749" cy="2262158"/>
          </a:xfrm>
          <a:prstGeom prst="rect">
            <a:avLst/>
          </a:prstGeom>
        </p:spPr>
        <p:txBody>
          <a:bodyPr wrap="square">
            <a:spAutoFit/>
          </a:bodyPr>
          <a:lstStyle/>
          <a:p>
            <a:pPr>
              <a:spcBef>
                <a:spcPts val="600"/>
              </a:spcBef>
            </a:pPr>
            <a:r>
              <a:rPr lang="en-US" dirty="0" smtClean="0">
                <a:solidFill>
                  <a:srgbClr val="0071C5">
                    <a:lumMod val="50000"/>
                  </a:srgbClr>
                </a:solidFill>
              </a:rPr>
              <a:t>Caffe2* is an </a:t>
            </a:r>
            <a:r>
              <a:rPr lang="en-US" dirty="0">
                <a:solidFill>
                  <a:srgbClr val="0071C5">
                    <a:lumMod val="50000"/>
                  </a:srgbClr>
                </a:solidFill>
              </a:rPr>
              <a:t>open source </a:t>
            </a:r>
            <a:r>
              <a:rPr lang="en-US" dirty="0" smtClean="0">
                <a:solidFill>
                  <a:srgbClr val="0071C5">
                    <a:lumMod val="50000"/>
                  </a:srgbClr>
                </a:solidFill>
              </a:rPr>
              <a:t>DL framework announced by Facebook in </a:t>
            </a:r>
            <a:r>
              <a:rPr lang="en-US" dirty="0">
                <a:solidFill>
                  <a:srgbClr val="0071C5">
                    <a:lumMod val="50000"/>
                  </a:srgbClr>
                </a:solidFill>
              </a:rPr>
              <a:t>April </a:t>
            </a:r>
            <a:r>
              <a:rPr lang="en-US" dirty="0" smtClean="0">
                <a:solidFill>
                  <a:srgbClr val="0071C5">
                    <a:lumMod val="50000"/>
                  </a:srgbClr>
                </a:solidFill>
              </a:rPr>
              <a:t>2017 with new features.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Deployed at </a:t>
            </a:r>
            <a:r>
              <a:rPr lang="en-US" dirty="0" smtClean="0">
                <a:solidFill>
                  <a:srgbClr val="0071C5">
                    <a:lumMod val="50000"/>
                  </a:srgbClr>
                </a:solidFill>
              </a:rPr>
              <a:t>Facebook </a:t>
            </a:r>
            <a:r>
              <a:rPr lang="en-US" dirty="0">
                <a:solidFill>
                  <a:srgbClr val="0071C5">
                    <a:lumMod val="50000"/>
                  </a:srgbClr>
                </a:solidFill>
              </a:rPr>
              <a:t>to help researchers train large machine learning models and deliver AI on mobile devices.</a:t>
            </a:r>
          </a:p>
          <a:p>
            <a:pPr marL="285750" indent="-285750">
              <a:spcBef>
                <a:spcPts val="600"/>
              </a:spcBef>
              <a:buFont typeface="Arial" charset="0"/>
              <a:buChar char="•"/>
            </a:pPr>
            <a:r>
              <a:rPr lang="en-US" dirty="0" smtClean="0">
                <a:solidFill>
                  <a:srgbClr val="0071C5">
                    <a:lumMod val="50000"/>
                  </a:srgbClr>
                </a:solidFill>
              </a:rPr>
              <a:t>Built </a:t>
            </a:r>
            <a:r>
              <a:rPr lang="en-US" dirty="0">
                <a:solidFill>
                  <a:srgbClr val="0071C5">
                    <a:lumMod val="50000"/>
                  </a:srgbClr>
                </a:solidFill>
              </a:rPr>
              <a:t>with expression, speed, and modularity in </a:t>
            </a:r>
            <a:r>
              <a:rPr lang="en-US" dirty="0" smtClean="0">
                <a:solidFill>
                  <a:srgbClr val="0071C5">
                    <a:lumMod val="50000"/>
                  </a:srgbClr>
                </a:solidFill>
              </a:rPr>
              <a:t>mind.</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Integrating </a:t>
            </a:r>
            <a:r>
              <a:rPr lang="en-US" dirty="0">
                <a:solidFill>
                  <a:srgbClr val="0071C5">
                    <a:lumMod val="50000"/>
                  </a:srgbClr>
                </a:solidFill>
              </a:rPr>
              <a:t>Intel® </a:t>
            </a:r>
            <a:r>
              <a:rPr lang="en-US" dirty="0" smtClean="0">
                <a:solidFill>
                  <a:srgbClr val="0071C5">
                    <a:lumMod val="50000"/>
                  </a:srgbClr>
                </a:solidFill>
              </a:rPr>
              <a:t>Math Kernel Library </a:t>
            </a:r>
            <a:r>
              <a:rPr lang="en-US" dirty="0">
                <a:solidFill>
                  <a:srgbClr val="0071C5">
                    <a:lumMod val="50000"/>
                  </a:srgbClr>
                </a:solidFill>
              </a:rPr>
              <a:t>functions into </a:t>
            </a:r>
            <a:r>
              <a:rPr lang="en-US" dirty="0" smtClean="0">
                <a:solidFill>
                  <a:srgbClr val="0071C5">
                    <a:lumMod val="50000"/>
                  </a:srgbClr>
                </a:solidFill>
              </a:rPr>
              <a:t>Caffe2</a:t>
            </a:r>
            <a:br>
              <a:rPr lang="en-US" dirty="0" smtClean="0">
                <a:solidFill>
                  <a:srgbClr val="0071C5">
                    <a:lumMod val="50000"/>
                  </a:srgbClr>
                </a:solidFill>
              </a:rPr>
            </a:br>
            <a:r>
              <a:rPr lang="en-US" dirty="0" smtClean="0">
                <a:solidFill>
                  <a:srgbClr val="0071C5">
                    <a:lumMod val="50000"/>
                  </a:srgbClr>
                </a:solidFill>
              </a:rPr>
              <a:t>for </a:t>
            </a:r>
            <a:r>
              <a:rPr lang="en-US" dirty="0">
                <a:solidFill>
                  <a:srgbClr val="0071C5">
                    <a:lumMod val="50000"/>
                  </a:srgbClr>
                </a:solidFill>
              </a:rPr>
              <a:t>optimal inference performance on </a:t>
            </a:r>
            <a:r>
              <a:rPr lang="en-US" dirty="0" smtClean="0">
                <a:solidFill>
                  <a:srgbClr val="0071C5">
                    <a:lumMod val="50000"/>
                  </a:srgbClr>
                </a:solidFill>
              </a:rPr>
              <a:t>CPUs.</a:t>
            </a:r>
            <a:endParaRPr lang="en-US" dirty="0">
              <a:solidFill>
                <a:srgbClr val="0071C5">
                  <a:lumMod val="50000"/>
                </a:srgbClr>
              </a:solidFill>
            </a:endParaRPr>
          </a:p>
        </p:txBody>
      </p:sp>
      <p:pic>
        <p:nvPicPr>
          <p:cNvPr id="7" name="Picture 2" descr="Picture 2"/>
          <p:cNvPicPr>
            <a:picLocks noChangeAspect="1"/>
          </p:cNvPicPr>
          <p:nvPr/>
        </p:nvPicPr>
        <p:blipFill>
          <a:blip r:embed="rId3">
            <a:extLst/>
          </a:blip>
          <a:stretch>
            <a:fillRect/>
          </a:stretch>
        </p:blipFill>
        <p:spPr>
          <a:xfrm>
            <a:off x="6936105" y="2465118"/>
            <a:ext cx="1749108" cy="1944732"/>
          </a:xfrm>
          <a:prstGeom prst="rect">
            <a:avLst/>
          </a:prstGeom>
          <a:ln w="12700">
            <a:miter lim="400000"/>
          </a:ln>
        </p:spPr>
      </p:pic>
      <p:sp>
        <p:nvSpPr>
          <p:cNvPr id="8" name="Rectangle 7"/>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442613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Theano</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41</a:t>
            </a:fld>
            <a:endParaRPr lang="uk-UA"/>
          </a:p>
        </p:txBody>
      </p:sp>
      <p:sp>
        <p:nvSpPr>
          <p:cNvPr id="6" name="Rectangle 5"/>
          <p:cNvSpPr/>
          <p:nvPr/>
        </p:nvSpPr>
        <p:spPr>
          <a:xfrm>
            <a:off x="455611" y="1175326"/>
            <a:ext cx="8139749" cy="2416046"/>
          </a:xfrm>
          <a:prstGeom prst="rect">
            <a:avLst/>
          </a:prstGeom>
        </p:spPr>
        <p:txBody>
          <a:bodyPr wrap="square">
            <a:spAutoFit/>
          </a:bodyPr>
          <a:lstStyle/>
          <a:p>
            <a:pPr>
              <a:spcBef>
                <a:spcPts val="600"/>
              </a:spcBef>
            </a:pPr>
            <a:r>
              <a:rPr lang="en-US" dirty="0" smtClean="0">
                <a:solidFill>
                  <a:srgbClr val="0071C5">
                    <a:lumMod val="50000"/>
                  </a:srgbClr>
                </a:solidFill>
              </a:rPr>
              <a:t>Theano</a:t>
            </a:r>
            <a:r>
              <a:rPr lang="en-US" dirty="0">
                <a:solidFill>
                  <a:srgbClr val="0071C5">
                    <a:lumMod val="50000"/>
                  </a:srgbClr>
                </a:solidFill>
              </a:rPr>
              <a:t>*</a:t>
            </a:r>
            <a:r>
              <a:rPr lang="en-US" dirty="0" smtClean="0">
                <a:solidFill>
                  <a:srgbClr val="0071C5">
                    <a:lumMod val="50000"/>
                  </a:srgbClr>
                </a:solidFill>
              </a:rPr>
              <a:t> is a Python* </a:t>
            </a:r>
            <a:r>
              <a:rPr lang="en-US" dirty="0">
                <a:solidFill>
                  <a:srgbClr val="0071C5">
                    <a:lumMod val="50000"/>
                  </a:srgbClr>
                </a:solidFill>
              </a:rPr>
              <a:t>numerical computation </a:t>
            </a:r>
            <a:r>
              <a:rPr lang="en-US" dirty="0" smtClean="0">
                <a:solidFill>
                  <a:srgbClr val="0071C5">
                    <a:lumMod val="50000"/>
                  </a:srgbClr>
                </a:solidFill>
              </a:rPr>
              <a:t>library.</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Developed at the University of </a:t>
            </a:r>
            <a:r>
              <a:rPr lang="en-US" dirty="0" smtClean="0">
                <a:solidFill>
                  <a:srgbClr val="0071C5">
                    <a:lumMod val="50000"/>
                  </a:srgbClr>
                </a:solidFill>
              </a:rPr>
              <a:t>Montreal.</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Designed to run fast on </a:t>
            </a:r>
            <a:r>
              <a:rPr lang="en-US" dirty="0" smtClean="0">
                <a:solidFill>
                  <a:srgbClr val="0071C5">
                    <a:lumMod val="50000"/>
                  </a:srgbClr>
                </a:solidFill>
              </a:rPr>
              <a:t>GPUs.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Improved performance on Intel® Xeon® and Intel® </a:t>
            </a:r>
            <a:r>
              <a:rPr lang="en-US" dirty="0" smtClean="0">
                <a:solidFill>
                  <a:srgbClr val="0071C5">
                    <a:lumMod val="50000"/>
                  </a:srgbClr>
                </a:solidFill>
              </a:rPr>
              <a:t>Xeon </a:t>
            </a:r>
            <a:r>
              <a:rPr lang="en-US" dirty="0">
                <a:solidFill>
                  <a:srgbClr val="0071C5">
                    <a:lumMod val="50000"/>
                  </a:srgbClr>
                </a:solidFill>
              </a:rPr>
              <a:t>Phi™ processors with this fork of the popular </a:t>
            </a:r>
            <a:r>
              <a:rPr lang="en-US" dirty="0" smtClean="0">
                <a:solidFill>
                  <a:srgbClr val="0071C5">
                    <a:lumMod val="50000"/>
                  </a:srgbClr>
                </a:solidFill>
              </a:rPr>
              <a:t>Python </a:t>
            </a:r>
            <a:r>
              <a:rPr lang="en-US" dirty="0">
                <a:solidFill>
                  <a:srgbClr val="0071C5">
                    <a:lumMod val="50000"/>
                  </a:srgbClr>
                </a:solidFill>
              </a:rPr>
              <a:t>library.</a:t>
            </a:r>
          </a:p>
          <a:p>
            <a:pPr marL="285750" indent="-285750">
              <a:spcBef>
                <a:spcPts val="600"/>
              </a:spcBef>
              <a:buFont typeface="Arial" charset="0"/>
              <a:buChar char="•"/>
            </a:pPr>
            <a:r>
              <a:rPr lang="en-US" dirty="0">
                <a:solidFill>
                  <a:srgbClr val="0071C5">
                    <a:lumMod val="50000"/>
                  </a:srgbClr>
                </a:solidFill>
              </a:rPr>
              <a:t>Announced in September 2017 that major development will </a:t>
            </a:r>
            <a:r>
              <a:rPr lang="en-US" dirty="0" smtClean="0">
                <a:solidFill>
                  <a:srgbClr val="0071C5">
                    <a:lumMod val="50000"/>
                  </a:srgbClr>
                </a:solidFill>
              </a:rPr>
              <a:t>stop.</a:t>
            </a:r>
            <a:endParaRPr lang="en-US" dirty="0">
              <a:solidFill>
                <a:srgbClr val="0071C5">
                  <a:lumMod val="50000"/>
                </a:srgbClr>
              </a:solidFill>
            </a:endParaRPr>
          </a:p>
          <a:p>
            <a:pPr marL="285750" indent="-285750">
              <a:spcBef>
                <a:spcPts val="600"/>
              </a:spcBef>
              <a:buFont typeface="Arial" charset="0"/>
              <a:buChar char="•"/>
            </a:pPr>
            <a:endParaRPr lang="en-US" dirty="0">
              <a:solidFill>
                <a:srgbClr val="0071C5">
                  <a:lumMod val="50000"/>
                </a:srgbClr>
              </a:solidFill>
            </a:endParaRPr>
          </a:p>
        </p:txBody>
      </p:sp>
      <p:pic>
        <p:nvPicPr>
          <p:cNvPr id="8" name="Screen Shot 2017-12-14 at 6.59.08 PM.png" descr="Screen Shot 2017-12-14 at 6.59.08 PM.png"/>
          <p:cNvPicPr>
            <a:picLocks noChangeAspect="1"/>
          </p:cNvPicPr>
          <p:nvPr/>
        </p:nvPicPr>
        <p:blipFill>
          <a:blip r:embed="rId3">
            <a:extLst/>
          </a:blip>
          <a:stretch>
            <a:fillRect/>
          </a:stretch>
        </p:blipFill>
        <p:spPr>
          <a:xfrm>
            <a:off x="5599111" y="3352949"/>
            <a:ext cx="3086102" cy="1104901"/>
          </a:xfrm>
          <a:prstGeom prst="rect">
            <a:avLst/>
          </a:prstGeom>
          <a:ln w="12700">
            <a:miter lim="400000"/>
          </a:ln>
        </p:spPr>
      </p:pic>
      <p:sp>
        <p:nvSpPr>
          <p:cNvPr id="7" name="Rectangle 6"/>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412972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err="1" smtClean="0"/>
              <a:t>MXNet</a:t>
            </a:r>
            <a:r>
              <a:rPr lang="en-US" dirty="0"/>
              <a:t>*</a:t>
            </a:r>
          </a:p>
        </p:txBody>
      </p:sp>
      <p:sp>
        <p:nvSpPr>
          <p:cNvPr id="2" name="Slide Number Placeholder 1"/>
          <p:cNvSpPr>
            <a:spLocks noGrp="1"/>
          </p:cNvSpPr>
          <p:nvPr>
            <p:ph type="sldNum" sz="quarter" idx="2"/>
          </p:nvPr>
        </p:nvSpPr>
        <p:spPr/>
        <p:txBody>
          <a:bodyPr/>
          <a:lstStyle/>
          <a:p>
            <a:fld id="{86CB4B4D-7CA3-9044-876B-883B54F8677D}" type="slidenum">
              <a:rPr lang="uk-UA" smtClean="0"/>
              <a:pPr/>
              <a:t>42</a:t>
            </a:fld>
            <a:endParaRPr lang="uk-UA"/>
          </a:p>
        </p:txBody>
      </p:sp>
      <p:sp>
        <p:nvSpPr>
          <p:cNvPr id="6" name="Rectangle 5"/>
          <p:cNvSpPr/>
          <p:nvPr/>
        </p:nvSpPr>
        <p:spPr>
          <a:xfrm>
            <a:off x="455611" y="1175326"/>
            <a:ext cx="8139749" cy="2693045"/>
          </a:xfrm>
          <a:prstGeom prst="rect">
            <a:avLst/>
          </a:prstGeom>
        </p:spPr>
        <p:txBody>
          <a:bodyPr wrap="square">
            <a:spAutoFit/>
          </a:bodyPr>
          <a:lstStyle/>
          <a:p>
            <a:pPr>
              <a:spcBef>
                <a:spcPts val="600"/>
              </a:spcBef>
            </a:pPr>
            <a:r>
              <a:rPr lang="en-US" dirty="0" err="1" smtClean="0">
                <a:solidFill>
                  <a:srgbClr val="0071C5">
                    <a:lumMod val="50000"/>
                  </a:srgbClr>
                </a:solidFill>
              </a:rPr>
              <a:t>MXNet</a:t>
            </a:r>
            <a:r>
              <a:rPr lang="en-US" dirty="0" smtClean="0">
                <a:solidFill>
                  <a:srgbClr val="0071C5">
                    <a:lumMod val="50000"/>
                  </a:srgbClr>
                </a:solidFill>
              </a:rPr>
              <a:t>* is an </a:t>
            </a:r>
            <a:r>
              <a:rPr lang="en-US" dirty="0">
                <a:solidFill>
                  <a:srgbClr val="0071C5">
                    <a:lumMod val="50000"/>
                  </a:srgbClr>
                </a:solidFill>
              </a:rPr>
              <a:t>open-source, deep learning </a:t>
            </a:r>
            <a:r>
              <a:rPr lang="en-US" dirty="0" smtClean="0">
                <a:solidFill>
                  <a:srgbClr val="0071C5">
                    <a:lumMod val="50000"/>
                  </a:srgbClr>
                </a:solidFill>
              </a:rPr>
              <a:t>framework.</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Apache* </a:t>
            </a:r>
            <a:r>
              <a:rPr lang="en-US" dirty="0">
                <a:solidFill>
                  <a:srgbClr val="0071C5">
                    <a:lumMod val="50000"/>
                  </a:srgbClr>
                </a:solidFill>
              </a:rPr>
              <a:t>p</a:t>
            </a:r>
            <a:r>
              <a:rPr lang="en-US" dirty="0" smtClean="0">
                <a:solidFill>
                  <a:srgbClr val="0071C5">
                    <a:lumMod val="50000"/>
                  </a:srgbClr>
                </a:solidFill>
              </a:rPr>
              <a:t>roject </a:t>
            </a:r>
            <a:r>
              <a:rPr lang="en-US" dirty="0">
                <a:solidFill>
                  <a:srgbClr val="0071C5">
                    <a:lumMod val="50000"/>
                  </a:srgbClr>
                </a:solidFill>
              </a:rPr>
              <a:t>originally developed within Carnegie Mellon </a:t>
            </a:r>
            <a:r>
              <a:rPr lang="en-US" dirty="0" smtClean="0">
                <a:solidFill>
                  <a:srgbClr val="0071C5">
                    <a:lumMod val="50000"/>
                  </a:srgbClr>
                </a:solidFill>
              </a:rPr>
              <a:t>University.</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Includes built-in support for the Intel® Math Kernel </a:t>
            </a:r>
            <a:r>
              <a:rPr lang="en-US" dirty="0" smtClean="0">
                <a:solidFill>
                  <a:srgbClr val="0071C5">
                    <a:lumMod val="50000"/>
                  </a:srgbClr>
                </a:solidFill>
              </a:rPr>
              <a:t>Library (Intel® MKL).</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Now includes </a:t>
            </a:r>
            <a:r>
              <a:rPr lang="en-US" dirty="0" smtClean="0">
                <a:solidFill>
                  <a:srgbClr val="0071C5">
                    <a:lumMod val="50000"/>
                  </a:srgbClr>
                </a:solidFill>
              </a:rPr>
              <a:t>Intel, Microsoft, and </a:t>
            </a:r>
            <a:r>
              <a:rPr lang="en-US" dirty="0">
                <a:solidFill>
                  <a:srgbClr val="0071C5">
                    <a:lumMod val="50000"/>
                  </a:srgbClr>
                </a:solidFill>
              </a:rPr>
              <a:t>multiple universities as </a:t>
            </a:r>
            <a:r>
              <a:rPr lang="en-US" dirty="0" smtClean="0">
                <a:solidFill>
                  <a:srgbClr val="0071C5">
                    <a:lumMod val="50000"/>
                  </a:srgbClr>
                </a:solidFill>
              </a:rPr>
              <a:t>contributors.</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Characterized </a:t>
            </a:r>
            <a:r>
              <a:rPr lang="en-US" dirty="0">
                <a:solidFill>
                  <a:srgbClr val="0071C5">
                    <a:lumMod val="50000"/>
                  </a:srgbClr>
                </a:solidFill>
              </a:rPr>
              <a:t>by nearly linear scaling with the number of GPUs </a:t>
            </a:r>
            <a:r>
              <a:rPr lang="en-US" dirty="0" smtClean="0">
                <a:solidFill>
                  <a:srgbClr val="0071C5">
                    <a:lumMod val="50000"/>
                  </a:srgbClr>
                </a:solidFill>
              </a:rPr>
              <a:t>used (doubling </a:t>
            </a:r>
            <a:r>
              <a:rPr lang="en-US" dirty="0">
                <a:solidFill>
                  <a:srgbClr val="0071C5">
                    <a:lumMod val="50000"/>
                  </a:srgbClr>
                </a:solidFill>
              </a:rPr>
              <a:t>GPUs leads to nearly double the </a:t>
            </a:r>
            <a:r>
              <a:rPr lang="en-US" dirty="0" smtClean="0">
                <a:solidFill>
                  <a:srgbClr val="0071C5">
                    <a:lumMod val="50000"/>
                  </a:srgbClr>
                </a:solidFill>
              </a:rPr>
              <a:t>speed).</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Supports both imperative </a:t>
            </a:r>
            <a:r>
              <a:rPr lang="en-US" dirty="0" smtClean="0">
                <a:solidFill>
                  <a:srgbClr val="0071C5">
                    <a:lumMod val="50000"/>
                  </a:srgbClr>
                </a:solidFill>
              </a:rPr>
              <a:t/>
            </a:r>
            <a:br>
              <a:rPr lang="en-US" dirty="0" smtClean="0">
                <a:solidFill>
                  <a:srgbClr val="0071C5">
                    <a:lumMod val="50000"/>
                  </a:srgbClr>
                </a:solidFill>
              </a:rPr>
            </a:br>
            <a:r>
              <a:rPr lang="en-US" dirty="0" smtClean="0">
                <a:solidFill>
                  <a:srgbClr val="0071C5">
                    <a:lumMod val="50000"/>
                  </a:srgbClr>
                </a:solidFill>
              </a:rPr>
              <a:t>and </a:t>
            </a:r>
            <a:r>
              <a:rPr lang="en-US" dirty="0">
                <a:solidFill>
                  <a:srgbClr val="0071C5">
                    <a:lumMod val="50000"/>
                  </a:srgbClr>
                </a:solidFill>
              </a:rPr>
              <a:t>symbolic </a:t>
            </a:r>
            <a:r>
              <a:rPr lang="en-US" dirty="0" smtClean="0">
                <a:solidFill>
                  <a:srgbClr val="0071C5">
                    <a:lumMod val="50000"/>
                  </a:srgbClr>
                </a:solidFill>
              </a:rPr>
              <a:t>programming.</a:t>
            </a:r>
            <a:endParaRPr lang="en-US" dirty="0">
              <a:solidFill>
                <a:srgbClr val="0071C5">
                  <a:lumMod val="50000"/>
                </a:srgbClr>
              </a:solidFill>
            </a:endParaRPr>
          </a:p>
        </p:txBody>
      </p:sp>
      <p:pic>
        <p:nvPicPr>
          <p:cNvPr id="7" name="Image" descr="Image"/>
          <p:cNvPicPr>
            <a:picLocks noChangeAspect="1"/>
          </p:cNvPicPr>
          <p:nvPr/>
        </p:nvPicPr>
        <p:blipFill>
          <a:blip r:embed="rId3">
            <a:extLst/>
          </a:blip>
          <a:stretch>
            <a:fillRect/>
          </a:stretch>
        </p:blipFill>
        <p:spPr>
          <a:xfrm>
            <a:off x="5246370" y="3284703"/>
            <a:ext cx="3438843" cy="1173147"/>
          </a:xfrm>
          <a:prstGeom prst="rect">
            <a:avLst/>
          </a:prstGeom>
          <a:ln w="12700">
            <a:miter lim="400000"/>
          </a:ln>
        </p:spPr>
      </p:pic>
      <p:sp>
        <p:nvSpPr>
          <p:cNvPr id="8" name="Rectangle 7"/>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773121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n</a:t>
            </a:r>
            <a:r>
              <a:rPr lang="en-US" dirty="0" smtClean="0"/>
              <a:t>eon™ </a:t>
            </a:r>
            <a:r>
              <a:rPr lang="en-US" dirty="0"/>
              <a:t>Framework</a:t>
            </a:r>
          </a:p>
        </p:txBody>
      </p:sp>
      <p:sp>
        <p:nvSpPr>
          <p:cNvPr id="2" name="Slide Number Placeholder 1"/>
          <p:cNvSpPr>
            <a:spLocks noGrp="1"/>
          </p:cNvSpPr>
          <p:nvPr>
            <p:ph type="sldNum" sz="quarter" idx="2"/>
          </p:nvPr>
        </p:nvSpPr>
        <p:spPr/>
        <p:txBody>
          <a:bodyPr/>
          <a:lstStyle/>
          <a:p>
            <a:fld id="{86CB4B4D-7CA3-9044-876B-883B54F8677D}" type="slidenum">
              <a:rPr lang="uk-UA" smtClean="0"/>
              <a:pPr/>
              <a:t>43</a:t>
            </a:fld>
            <a:endParaRPr lang="uk-UA"/>
          </a:p>
        </p:txBody>
      </p:sp>
      <p:sp>
        <p:nvSpPr>
          <p:cNvPr id="6" name="Rectangle 5"/>
          <p:cNvSpPr/>
          <p:nvPr/>
        </p:nvSpPr>
        <p:spPr>
          <a:xfrm>
            <a:off x="455611" y="1175326"/>
            <a:ext cx="8139749" cy="1785104"/>
          </a:xfrm>
          <a:prstGeom prst="rect">
            <a:avLst/>
          </a:prstGeom>
        </p:spPr>
        <p:txBody>
          <a:bodyPr wrap="square">
            <a:spAutoFit/>
          </a:bodyPr>
          <a:lstStyle/>
          <a:p>
            <a:pPr>
              <a:spcBef>
                <a:spcPts val="600"/>
              </a:spcBef>
            </a:pPr>
            <a:r>
              <a:rPr lang="en-US" dirty="0" smtClean="0">
                <a:solidFill>
                  <a:srgbClr val="0071C5">
                    <a:lumMod val="50000"/>
                  </a:srgbClr>
                </a:solidFill>
              </a:rPr>
              <a:t>neon™ is a deep </a:t>
            </a:r>
            <a:r>
              <a:rPr lang="en-US" dirty="0">
                <a:solidFill>
                  <a:srgbClr val="0071C5">
                    <a:lumMod val="50000"/>
                  </a:srgbClr>
                </a:solidFill>
              </a:rPr>
              <a:t>learning solution optimized for Intel® </a:t>
            </a:r>
            <a:r>
              <a:rPr lang="en-US" dirty="0" smtClean="0">
                <a:solidFill>
                  <a:srgbClr val="0071C5">
                    <a:lumMod val="50000"/>
                  </a:srgbClr>
                </a:solidFill>
              </a:rPr>
              <a:t>architecture.</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Nervana™ </a:t>
            </a:r>
            <a:r>
              <a:rPr lang="en-US" dirty="0">
                <a:solidFill>
                  <a:srgbClr val="0071C5">
                    <a:lumMod val="50000"/>
                  </a:srgbClr>
                </a:solidFill>
              </a:rPr>
              <a:t>S</a:t>
            </a:r>
            <a:r>
              <a:rPr lang="en-US" dirty="0" smtClean="0">
                <a:solidFill>
                  <a:srgbClr val="0071C5">
                    <a:lumMod val="50000"/>
                  </a:srgbClr>
                </a:solidFill>
              </a:rPr>
              <a:t>ystems</a:t>
            </a:r>
            <a:r>
              <a:rPr lang="en-US" dirty="0">
                <a:solidFill>
                  <a:srgbClr val="0071C5">
                    <a:lumMod val="50000"/>
                  </a:srgbClr>
                </a:solidFill>
              </a:rPr>
              <a:t>, founded in 2014, </a:t>
            </a:r>
            <a:r>
              <a:rPr lang="en-US" dirty="0" smtClean="0">
                <a:solidFill>
                  <a:srgbClr val="0071C5">
                    <a:lumMod val="50000"/>
                  </a:srgbClr>
                </a:solidFill>
              </a:rPr>
              <a:t>open-sourced neon™ </a:t>
            </a:r>
            <a:r>
              <a:rPr lang="en-US" dirty="0">
                <a:solidFill>
                  <a:srgbClr val="0071C5">
                    <a:lumMod val="50000"/>
                  </a:srgbClr>
                </a:solidFill>
              </a:rPr>
              <a:t>in 2015. </a:t>
            </a:r>
            <a:endParaRPr lang="en-US" dirty="0" smtClean="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Nervana </a:t>
            </a:r>
            <a:r>
              <a:rPr lang="en-US" dirty="0">
                <a:solidFill>
                  <a:srgbClr val="0071C5">
                    <a:lumMod val="50000"/>
                  </a:srgbClr>
                </a:solidFill>
              </a:rPr>
              <a:t>Systems </a:t>
            </a:r>
            <a:r>
              <a:rPr lang="en-US" dirty="0" smtClean="0">
                <a:solidFill>
                  <a:srgbClr val="0071C5">
                    <a:lumMod val="50000"/>
                  </a:srgbClr>
                </a:solidFill>
              </a:rPr>
              <a:t>joined Intel in </a:t>
            </a:r>
            <a:r>
              <a:rPr lang="en-US" dirty="0">
                <a:solidFill>
                  <a:srgbClr val="0071C5">
                    <a:lumMod val="50000"/>
                  </a:srgbClr>
                </a:solidFill>
              </a:rPr>
              <a:t>August 2016. </a:t>
            </a:r>
          </a:p>
          <a:p>
            <a:pPr marL="285750" indent="-285750">
              <a:spcBef>
                <a:spcPts val="600"/>
              </a:spcBef>
              <a:buFont typeface="Arial" charset="0"/>
              <a:buChar char="•"/>
            </a:pPr>
            <a:r>
              <a:rPr lang="en-US" dirty="0">
                <a:solidFill>
                  <a:srgbClr val="0071C5">
                    <a:lumMod val="50000"/>
                  </a:srgbClr>
                </a:solidFill>
              </a:rPr>
              <a:t>Posted top benchmarks on both GPU and CPU architectures.</a:t>
            </a:r>
          </a:p>
          <a:p>
            <a:pPr marL="285750" indent="-285750">
              <a:spcBef>
                <a:spcPts val="600"/>
              </a:spcBef>
              <a:buFont typeface="Arial" charset="0"/>
              <a:buChar char="•"/>
            </a:pPr>
            <a:r>
              <a:rPr lang="en-US" dirty="0">
                <a:solidFill>
                  <a:srgbClr val="0071C5">
                    <a:lumMod val="50000"/>
                  </a:srgbClr>
                </a:solidFill>
              </a:rPr>
              <a:t>Used assembly level optimizations to produce faster </a:t>
            </a:r>
            <a:r>
              <a:rPr lang="en-US" dirty="0" smtClean="0">
                <a:solidFill>
                  <a:srgbClr val="0071C5">
                    <a:lumMod val="50000"/>
                  </a:srgbClr>
                </a:solidFill>
              </a:rPr>
              <a:t>speeds.</a:t>
            </a:r>
            <a:endParaRPr lang="en-US" dirty="0">
              <a:solidFill>
                <a:srgbClr val="0071C5">
                  <a:lumMod val="50000"/>
                </a:srgbClr>
              </a:solidFill>
            </a:endParaRPr>
          </a:p>
        </p:txBody>
      </p:sp>
      <p:pic>
        <p:nvPicPr>
          <p:cNvPr id="8" name="Screen Shot 2017-12-14 at 7.08.39 PM.png" descr="Screen Shot 2017-12-14 at 7.08.39 PM.png"/>
          <p:cNvPicPr>
            <a:picLocks noChangeAspect="1"/>
          </p:cNvPicPr>
          <p:nvPr/>
        </p:nvPicPr>
        <p:blipFill>
          <a:blip r:embed="rId3">
            <a:extLst/>
          </a:blip>
          <a:stretch>
            <a:fillRect/>
          </a:stretch>
        </p:blipFill>
        <p:spPr>
          <a:xfrm>
            <a:off x="7201061" y="3237429"/>
            <a:ext cx="1439226" cy="1340456"/>
          </a:xfrm>
          <a:prstGeom prst="rect">
            <a:avLst/>
          </a:prstGeom>
          <a:ln w="12700">
            <a:miter lim="400000"/>
          </a:ln>
        </p:spPr>
      </p:pic>
      <p:pic>
        <p:nvPicPr>
          <p:cNvPr id="9" name="Screen Shot 2017-12-14 at 7.16.08 PM.png" descr="Screen Shot 2017-12-14 at 7.16.08 PM.png"/>
          <p:cNvPicPr>
            <a:picLocks noChangeAspect="1"/>
          </p:cNvPicPr>
          <p:nvPr/>
        </p:nvPicPr>
        <p:blipFill>
          <a:blip r:embed="rId4">
            <a:extLst/>
          </a:blip>
          <a:stretch>
            <a:fillRect/>
          </a:stretch>
        </p:blipFill>
        <p:spPr>
          <a:xfrm>
            <a:off x="3550333" y="3400869"/>
            <a:ext cx="3166668" cy="1013575"/>
          </a:xfrm>
          <a:prstGeom prst="rect">
            <a:avLst/>
          </a:prstGeom>
          <a:ln w="12700">
            <a:miter lim="400000"/>
          </a:ln>
        </p:spPr>
      </p:pic>
    </p:spTree>
    <p:extLst>
      <p:ext uri="{BB962C8B-B14F-4D97-AF65-F5344CB8AC3E}">
        <p14:creationId xmlns:p14="http://schemas.microsoft.com/office/powerpoint/2010/main" val="2051508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Big  Data Frameworks</a:t>
            </a:r>
          </a:p>
        </p:txBody>
      </p:sp>
    </p:spTree>
    <p:extLst>
      <p:ext uri="{BB962C8B-B14F-4D97-AF65-F5344CB8AC3E}">
        <p14:creationId xmlns:p14="http://schemas.microsoft.com/office/powerpoint/2010/main" val="592432141"/>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Big Data</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45</a:t>
            </a:fld>
            <a:endParaRPr lang="uk-UA"/>
          </a:p>
        </p:txBody>
      </p:sp>
      <p:sp>
        <p:nvSpPr>
          <p:cNvPr id="6" name="Rectangle 5"/>
          <p:cNvSpPr/>
          <p:nvPr/>
        </p:nvSpPr>
        <p:spPr>
          <a:xfrm>
            <a:off x="455611" y="1175326"/>
            <a:ext cx="8139749" cy="1708160"/>
          </a:xfrm>
          <a:prstGeom prst="rect">
            <a:avLst/>
          </a:prstGeom>
        </p:spPr>
        <p:txBody>
          <a:bodyPr wrap="square">
            <a:spAutoFit/>
          </a:bodyPr>
          <a:lstStyle/>
          <a:p>
            <a:pPr>
              <a:spcBef>
                <a:spcPts val="600"/>
              </a:spcBef>
            </a:pPr>
            <a:r>
              <a:rPr lang="en-US" dirty="0" smtClean="0">
                <a:solidFill>
                  <a:srgbClr val="0071C5">
                    <a:lumMod val="50000"/>
                  </a:srgbClr>
                </a:solidFill>
              </a:rPr>
              <a:t>By </a:t>
            </a:r>
            <a:r>
              <a:rPr lang="en-US" dirty="0">
                <a:solidFill>
                  <a:srgbClr val="0071C5">
                    <a:lumMod val="50000"/>
                  </a:srgbClr>
                </a:solidFill>
              </a:rPr>
              <a:t>2020 the </a:t>
            </a:r>
            <a:r>
              <a:rPr lang="en-US" dirty="0" smtClean="0">
                <a:solidFill>
                  <a:srgbClr val="0071C5">
                    <a:lumMod val="50000"/>
                  </a:srgbClr>
                </a:solidFill>
              </a:rPr>
              <a:t>Internet of Things (</a:t>
            </a:r>
            <a:r>
              <a:rPr lang="en-US" dirty="0" err="1" smtClean="0">
                <a:solidFill>
                  <a:srgbClr val="0071C5">
                    <a:lumMod val="50000"/>
                  </a:srgbClr>
                </a:solidFill>
              </a:rPr>
              <a:t>IoT</a:t>
            </a:r>
            <a:r>
              <a:rPr lang="en-US" dirty="0" smtClean="0">
                <a:solidFill>
                  <a:srgbClr val="0071C5">
                    <a:lumMod val="50000"/>
                  </a:srgbClr>
                </a:solidFill>
              </a:rPr>
              <a:t>) </a:t>
            </a:r>
            <a:r>
              <a:rPr lang="en-US" dirty="0">
                <a:solidFill>
                  <a:srgbClr val="0071C5">
                    <a:lumMod val="50000"/>
                  </a:srgbClr>
                </a:solidFill>
              </a:rPr>
              <a:t>will include:</a:t>
            </a:r>
          </a:p>
          <a:p>
            <a:pPr marL="285750" indent="-285750">
              <a:spcBef>
                <a:spcPts val="600"/>
              </a:spcBef>
              <a:buFont typeface="Arial" charset="0"/>
              <a:buChar char="•"/>
            </a:pPr>
            <a:r>
              <a:rPr lang="en-US" dirty="0">
                <a:solidFill>
                  <a:srgbClr val="0071C5">
                    <a:lumMod val="50000"/>
                  </a:srgbClr>
                </a:solidFill>
              </a:rPr>
              <a:t>A projected 200 billion smart-and-connected </a:t>
            </a:r>
            <a:r>
              <a:rPr lang="en-US" dirty="0" smtClean="0">
                <a:solidFill>
                  <a:srgbClr val="0071C5">
                    <a:lumMod val="50000"/>
                  </a:srgbClr>
                </a:solidFill>
              </a:rPr>
              <a:t>devices.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The data produced is expected to double every two years to total 40 zettabytes (40 trillion gigabytes</a:t>
            </a:r>
            <a:r>
              <a:rPr lang="en-US" dirty="0" smtClean="0">
                <a:solidFill>
                  <a:srgbClr val="0071C5">
                    <a:lumMod val="50000"/>
                  </a:srgbClr>
                </a:solidFill>
              </a:rPr>
              <a:t>).</a:t>
            </a:r>
          </a:p>
          <a:p>
            <a:pPr marL="285750" indent="-285750">
              <a:spcBef>
                <a:spcPts val="600"/>
              </a:spcBef>
              <a:buFont typeface="Arial" charset="0"/>
              <a:buChar char="•"/>
            </a:pPr>
            <a:r>
              <a:rPr lang="en-US" dirty="0">
                <a:solidFill>
                  <a:srgbClr val="0071C5">
                    <a:lumMod val="50000"/>
                  </a:srgbClr>
                </a:solidFill>
              </a:rPr>
              <a:t>New frameworks are needed to process this </a:t>
            </a:r>
            <a:r>
              <a:rPr lang="en-US" dirty="0" smtClean="0">
                <a:solidFill>
                  <a:srgbClr val="0071C5">
                    <a:lumMod val="50000"/>
                  </a:srgbClr>
                </a:solidFill>
              </a:rPr>
              <a:t>data</a:t>
            </a:r>
            <a:endParaRPr lang="en-US" dirty="0">
              <a:solidFill>
                <a:srgbClr val="0071C5">
                  <a:lumMod val="50000"/>
                </a:srgbClr>
              </a:solidFill>
            </a:endParaRPr>
          </a:p>
        </p:txBody>
      </p:sp>
    </p:spTree>
    <p:extLst>
      <p:ext uri="{BB962C8B-B14F-4D97-AF65-F5344CB8AC3E}">
        <p14:creationId xmlns:p14="http://schemas.microsoft.com/office/powerpoint/2010/main" val="72013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Apache Spark*</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46</a:t>
            </a:fld>
            <a:endParaRPr lang="uk-UA"/>
          </a:p>
        </p:txBody>
      </p:sp>
      <p:sp>
        <p:nvSpPr>
          <p:cNvPr id="6" name="Rectangle 5"/>
          <p:cNvSpPr/>
          <p:nvPr/>
        </p:nvSpPr>
        <p:spPr>
          <a:xfrm>
            <a:off x="455611" y="1175326"/>
            <a:ext cx="7819709" cy="3123932"/>
          </a:xfrm>
          <a:prstGeom prst="rect">
            <a:avLst/>
          </a:prstGeom>
        </p:spPr>
        <p:txBody>
          <a:bodyPr wrap="square">
            <a:spAutoFit/>
          </a:bodyPr>
          <a:lstStyle/>
          <a:p>
            <a:pPr>
              <a:spcBef>
                <a:spcPts val="600"/>
              </a:spcBef>
            </a:pPr>
            <a:r>
              <a:rPr lang="en-US" dirty="0" smtClean="0">
                <a:solidFill>
                  <a:srgbClr val="002060"/>
                </a:solidFill>
              </a:rPr>
              <a:t>Apache Spark* </a:t>
            </a:r>
            <a:r>
              <a:rPr lang="en-US" dirty="0">
                <a:solidFill>
                  <a:srgbClr val="002060"/>
                </a:solidFill>
              </a:rPr>
              <a:t>is the </a:t>
            </a:r>
            <a:r>
              <a:rPr lang="en-US" dirty="0" smtClean="0">
                <a:solidFill>
                  <a:srgbClr val="002060"/>
                </a:solidFill>
              </a:rPr>
              <a:t>most widely used framework </a:t>
            </a:r>
            <a:r>
              <a:rPr lang="en-US" dirty="0">
                <a:solidFill>
                  <a:srgbClr val="002060"/>
                </a:solidFill>
              </a:rPr>
              <a:t>for </a:t>
            </a:r>
            <a:r>
              <a:rPr lang="en-US" dirty="0" smtClean="0">
                <a:solidFill>
                  <a:srgbClr val="002060"/>
                </a:solidFill>
              </a:rPr>
              <a:t>big data analytics.</a:t>
            </a:r>
            <a:endParaRPr lang="en-US" dirty="0">
              <a:solidFill>
                <a:srgbClr val="002060"/>
              </a:solidFill>
            </a:endParaRPr>
          </a:p>
          <a:p>
            <a:pPr marL="285750" indent="-285750">
              <a:spcBef>
                <a:spcPts val="600"/>
              </a:spcBef>
              <a:buFont typeface="Arial" charset="0"/>
              <a:buChar char="•"/>
            </a:pPr>
            <a:r>
              <a:rPr lang="en-US" dirty="0">
                <a:solidFill>
                  <a:srgbClr val="002060"/>
                </a:solidFill>
              </a:rPr>
              <a:t>Open source big data cluster processing </a:t>
            </a:r>
            <a:r>
              <a:rPr lang="en-US" dirty="0" smtClean="0">
                <a:solidFill>
                  <a:srgbClr val="002060"/>
                </a:solidFill>
              </a:rPr>
              <a:t>framework.</a:t>
            </a:r>
            <a:endParaRPr lang="en-US" dirty="0">
              <a:solidFill>
                <a:srgbClr val="002060"/>
              </a:solidFill>
            </a:endParaRPr>
          </a:p>
          <a:p>
            <a:pPr marL="285750" indent="-285750">
              <a:spcBef>
                <a:spcPts val="600"/>
              </a:spcBef>
              <a:buFont typeface="Arial" charset="0"/>
              <a:buChar char="•"/>
            </a:pPr>
            <a:r>
              <a:rPr lang="en-US" dirty="0">
                <a:solidFill>
                  <a:srgbClr val="002060"/>
                </a:solidFill>
              </a:rPr>
              <a:t>Built around speed, ease of use, and advanced </a:t>
            </a:r>
            <a:r>
              <a:rPr lang="en-US" dirty="0" smtClean="0">
                <a:solidFill>
                  <a:srgbClr val="002060"/>
                </a:solidFill>
              </a:rPr>
              <a:t>analytics.</a:t>
            </a:r>
            <a:endParaRPr lang="en-US" dirty="0">
              <a:solidFill>
                <a:srgbClr val="002060"/>
              </a:solidFill>
            </a:endParaRPr>
          </a:p>
          <a:p>
            <a:pPr marL="285750" indent="-285750">
              <a:spcBef>
                <a:spcPts val="600"/>
              </a:spcBef>
              <a:buFont typeface="Arial" charset="0"/>
              <a:buChar char="•"/>
            </a:pPr>
            <a:r>
              <a:rPr lang="en-US" dirty="0">
                <a:solidFill>
                  <a:srgbClr val="002060"/>
                </a:solidFill>
              </a:rPr>
              <a:t>Big ecosystem that includes </a:t>
            </a:r>
            <a:r>
              <a:rPr lang="en-US" dirty="0" smtClean="0">
                <a:solidFill>
                  <a:srgbClr val="002060"/>
                </a:solidFill>
              </a:rPr>
              <a:t>Spark Core*, SQL, Streaming, </a:t>
            </a:r>
            <a:r>
              <a:rPr lang="en-US" dirty="0" err="1" smtClean="0">
                <a:solidFill>
                  <a:srgbClr val="002060"/>
                </a:solidFill>
              </a:rPr>
              <a:t>Mlib</a:t>
            </a:r>
            <a:r>
              <a:rPr lang="en-US" dirty="0" smtClean="0">
                <a:solidFill>
                  <a:srgbClr val="002060"/>
                </a:solidFill>
              </a:rPr>
              <a:t>, </a:t>
            </a:r>
            <a:r>
              <a:rPr lang="en-US" dirty="0">
                <a:solidFill>
                  <a:srgbClr val="002060"/>
                </a:solidFill>
              </a:rPr>
              <a:t>and </a:t>
            </a:r>
            <a:r>
              <a:rPr lang="en-US" dirty="0" err="1" smtClean="0">
                <a:solidFill>
                  <a:srgbClr val="002060"/>
                </a:solidFill>
              </a:rPr>
              <a:t>GraphX</a:t>
            </a:r>
            <a:r>
              <a:rPr lang="en-US" dirty="0">
                <a:solidFill>
                  <a:srgbClr val="002060"/>
                </a:solidFill>
              </a:rPr>
              <a:t>*</a:t>
            </a:r>
            <a:r>
              <a:rPr lang="en-US" dirty="0" smtClean="0">
                <a:solidFill>
                  <a:srgbClr val="002060"/>
                </a:solidFill>
              </a:rPr>
              <a:t>.</a:t>
            </a:r>
            <a:endParaRPr lang="en-US" dirty="0">
              <a:solidFill>
                <a:srgbClr val="002060"/>
              </a:solidFill>
            </a:endParaRPr>
          </a:p>
          <a:p>
            <a:pPr marL="285750" indent="-285750">
              <a:spcBef>
                <a:spcPts val="600"/>
              </a:spcBef>
              <a:buFont typeface="Arial" charset="0"/>
              <a:buChar char="•"/>
            </a:pPr>
            <a:r>
              <a:rPr lang="en-US" dirty="0">
                <a:solidFill>
                  <a:srgbClr val="002060"/>
                </a:solidFill>
              </a:rPr>
              <a:t>Integrates with cluster management and distributed </a:t>
            </a:r>
            <a:r>
              <a:rPr lang="en-US" dirty="0" smtClean="0">
                <a:solidFill>
                  <a:srgbClr val="002060"/>
                </a:solidFill>
              </a:rPr>
              <a:t>storage.</a:t>
            </a:r>
            <a:endParaRPr lang="en-US" dirty="0">
              <a:solidFill>
                <a:srgbClr val="002060"/>
              </a:solidFill>
            </a:endParaRPr>
          </a:p>
          <a:p>
            <a:pPr marL="285750" indent="-285750">
              <a:spcBef>
                <a:spcPts val="600"/>
              </a:spcBef>
              <a:buFont typeface="Arial" charset="0"/>
              <a:buChar char="•"/>
            </a:pPr>
            <a:r>
              <a:rPr lang="en-US" dirty="0">
                <a:solidFill>
                  <a:srgbClr val="002060"/>
                </a:solidFill>
              </a:rPr>
              <a:t>In-memory processing instead of saving data to hard </a:t>
            </a:r>
            <a:r>
              <a:rPr lang="en-US" dirty="0" smtClean="0">
                <a:solidFill>
                  <a:srgbClr val="002060"/>
                </a:solidFill>
              </a:rPr>
              <a:t>disks.</a:t>
            </a:r>
            <a:endParaRPr lang="en-US" dirty="0">
              <a:solidFill>
                <a:srgbClr val="002060"/>
              </a:solidFill>
            </a:endParaRPr>
          </a:p>
          <a:p>
            <a:pPr marL="285750" indent="-285750">
              <a:spcBef>
                <a:spcPts val="600"/>
              </a:spcBef>
              <a:buFont typeface="Arial" charset="0"/>
              <a:buChar char="•"/>
            </a:pPr>
            <a:r>
              <a:rPr lang="en-US" dirty="0" smtClean="0">
                <a:solidFill>
                  <a:srgbClr val="002060"/>
                </a:solidFill>
              </a:rPr>
              <a:t>No </a:t>
            </a:r>
            <a:r>
              <a:rPr lang="en-US" dirty="0">
                <a:solidFill>
                  <a:srgbClr val="002060"/>
                </a:solidFill>
              </a:rPr>
              <a:t>major </a:t>
            </a:r>
            <a:r>
              <a:rPr lang="en-US" dirty="0" smtClean="0">
                <a:solidFill>
                  <a:srgbClr val="002060"/>
                </a:solidFill>
              </a:rPr>
              <a:t>DL capabilities </a:t>
            </a:r>
            <a:r>
              <a:rPr lang="en-US" dirty="0">
                <a:solidFill>
                  <a:srgbClr val="002060"/>
                </a:solidFill>
              </a:rPr>
              <a:t>for </a:t>
            </a:r>
            <a:r>
              <a:rPr lang="en-US" dirty="0" smtClean="0">
                <a:solidFill>
                  <a:srgbClr val="002060"/>
                </a:solidFill>
              </a:rPr>
              <a:t>Apache Spark.</a:t>
            </a:r>
            <a:endParaRPr lang="en-US" dirty="0">
              <a:solidFill>
                <a:srgbClr val="002060"/>
              </a:solidFill>
            </a:endParaRPr>
          </a:p>
          <a:p>
            <a:pPr marL="285750" indent="-285750">
              <a:spcBef>
                <a:spcPts val="600"/>
              </a:spcBef>
              <a:buFont typeface="Arial" charset="0"/>
              <a:buChar char="•"/>
            </a:pPr>
            <a:endParaRPr lang="en-US" dirty="0">
              <a:solidFill>
                <a:srgbClr val="002060"/>
              </a:solidFill>
            </a:endParaRPr>
          </a:p>
        </p:txBody>
      </p:sp>
      <p:pic>
        <p:nvPicPr>
          <p:cNvPr id="7" name="Picture 6" descr="Picture 2"/>
          <p:cNvPicPr>
            <a:picLocks noChangeAspect="1"/>
          </p:cNvPicPr>
          <p:nvPr/>
        </p:nvPicPr>
        <p:blipFill>
          <a:blip r:embed="rId3">
            <a:extLst/>
          </a:blip>
          <a:stretch>
            <a:fillRect/>
          </a:stretch>
        </p:blipFill>
        <p:spPr>
          <a:xfrm>
            <a:off x="6890197" y="3426648"/>
            <a:ext cx="1795016" cy="954796"/>
          </a:xfrm>
          <a:prstGeom prst="rect">
            <a:avLst/>
          </a:prstGeom>
          <a:ln w="12700">
            <a:miter lim="400000"/>
          </a:ln>
        </p:spPr>
      </p:pic>
      <p:sp>
        <p:nvSpPr>
          <p:cNvPr id="8" name="Rectangle 7"/>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59022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6" end="6"/>
                                            </p:txEl>
                                          </p:spTgt>
                                        </p:tgtEl>
                                        <p:attrNameLst>
                                          <p:attrName>style.visibility</p:attrName>
                                        </p:attrNameLst>
                                      </p:cBhvr>
                                      <p:to>
                                        <p:strVal val="visible"/>
                                      </p:to>
                                    </p:set>
                                    <p:animEffect transition="in" filter="fade">
                                      <p:cBhvr>
                                        <p:cTn id="4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err="1" smtClean="0"/>
              <a:t>BigDL</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47</a:t>
            </a:fld>
            <a:endParaRPr lang="uk-UA"/>
          </a:p>
        </p:txBody>
      </p:sp>
      <p:sp>
        <p:nvSpPr>
          <p:cNvPr id="6" name="Rectangle 5"/>
          <p:cNvSpPr/>
          <p:nvPr/>
        </p:nvSpPr>
        <p:spPr>
          <a:xfrm>
            <a:off x="455611" y="1175326"/>
            <a:ext cx="8416940" cy="3400931"/>
          </a:xfrm>
          <a:prstGeom prst="rect">
            <a:avLst/>
          </a:prstGeom>
        </p:spPr>
        <p:txBody>
          <a:bodyPr wrap="square">
            <a:spAutoFit/>
          </a:bodyPr>
          <a:lstStyle/>
          <a:p>
            <a:pPr>
              <a:spcBef>
                <a:spcPts val="600"/>
              </a:spcBef>
            </a:pPr>
            <a:r>
              <a:rPr lang="en-US" dirty="0" err="1" smtClean="0">
                <a:solidFill>
                  <a:srgbClr val="002060"/>
                </a:solidFill>
              </a:rPr>
              <a:t>BigDL</a:t>
            </a:r>
            <a:r>
              <a:rPr lang="en-US" dirty="0">
                <a:solidFill>
                  <a:srgbClr val="002060"/>
                </a:solidFill>
              </a:rPr>
              <a:t> </a:t>
            </a:r>
            <a:r>
              <a:rPr lang="en-US" dirty="0" smtClean="0">
                <a:solidFill>
                  <a:srgbClr val="002060"/>
                </a:solidFill>
              </a:rPr>
              <a:t>is a </a:t>
            </a:r>
            <a:r>
              <a:rPr lang="en-US" dirty="0">
                <a:solidFill>
                  <a:srgbClr val="002060"/>
                </a:solidFill>
              </a:rPr>
              <a:t>distributed deep learning library for </a:t>
            </a:r>
            <a:r>
              <a:rPr lang="en-US" dirty="0" smtClean="0">
                <a:solidFill>
                  <a:srgbClr val="002060"/>
                </a:solidFill>
              </a:rPr>
              <a:t>Apache Spark*.</a:t>
            </a:r>
            <a:endParaRPr lang="en-US" dirty="0">
              <a:solidFill>
                <a:srgbClr val="002060"/>
              </a:solidFill>
            </a:endParaRPr>
          </a:p>
          <a:p>
            <a:pPr marL="285750" indent="-285750">
              <a:spcBef>
                <a:spcPts val="600"/>
              </a:spcBef>
              <a:buFont typeface="Arial" charset="0"/>
              <a:buChar char="•"/>
            </a:pPr>
            <a:r>
              <a:rPr lang="en-US" dirty="0">
                <a:solidFill>
                  <a:srgbClr val="002060"/>
                </a:solidFill>
              </a:rPr>
              <a:t>Developed internally at </a:t>
            </a:r>
            <a:r>
              <a:rPr lang="en-US" dirty="0" smtClean="0">
                <a:solidFill>
                  <a:srgbClr val="002060"/>
                </a:solidFill>
              </a:rPr>
              <a:t>Intel® </a:t>
            </a:r>
            <a:r>
              <a:rPr lang="en-US" dirty="0">
                <a:solidFill>
                  <a:srgbClr val="002060"/>
                </a:solidFill>
              </a:rPr>
              <a:t>and </a:t>
            </a:r>
            <a:r>
              <a:rPr lang="en-US" dirty="0" smtClean="0">
                <a:solidFill>
                  <a:srgbClr val="002060"/>
                </a:solidFill>
              </a:rPr>
              <a:t>open-sourced </a:t>
            </a:r>
            <a:r>
              <a:rPr lang="en-US" dirty="0">
                <a:solidFill>
                  <a:srgbClr val="002060"/>
                </a:solidFill>
              </a:rPr>
              <a:t>December </a:t>
            </a:r>
            <a:r>
              <a:rPr lang="en-US" dirty="0" smtClean="0">
                <a:solidFill>
                  <a:srgbClr val="002060"/>
                </a:solidFill>
              </a:rPr>
              <a:t>2016.</a:t>
            </a:r>
            <a:endParaRPr lang="en-US" dirty="0">
              <a:solidFill>
                <a:srgbClr val="002060"/>
              </a:solidFill>
            </a:endParaRPr>
          </a:p>
          <a:p>
            <a:pPr marL="285750" indent="-285750">
              <a:spcBef>
                <a:spcPts val="600"/>
              </a:spcBef>
              <a:buFont typeface="Arial" charset="0"/>
              <a:buChar char="•"/>
            </a:pPr>
            <a:r>
              <a:rPr lang="en-US" dirty="0">
                <a:solidFill>
                  <a:srgbClr val="002060"/>
                </a:solidFill>
              </a:rPr>
              <a:t>Efficiently scale-out to “Big Data Scale” using </a:t>
            </a:r>
            <a:r>
              <a:rPr lang="en-US" dirty="0" smtClean="0">
                <a:solidFill>
                  <a:srgbClr val="002060"/>
                </a:solidFill>
              </a:rPr>
              <a:t>Apache Spark.</a:t>
            </a:r>
            <a:endParaRPr lang="en-US" dirty="0">
              <a:solidFill>
                <a:srgbClr val="002060"/>
              </a:solidFill>
            </a:endParaRPr>
          </a:p>
          <a:p>
            <a:pPr marL="285750" indent="-285750">
              <a:spcBef>
                <a:spcPts val="600"/>
              </a:spcBef>
              <a:buFont typeface="Arial" charset="0"/>
              <a:buChar char="•"/>
            </a:pPr>
            <a:r>
              <a:rPr lang="en-US" dirty="0">
                <a:solidFill>
                  <a:srgbClr val="002060"/>
                </a:solidFill>
              </a:rPr>
              <a:t>High performance powered by Intel® MKL and multi-threaded </a:t>
            </a:r>
            <a:r>
              <a:rPr lang="en-US" dirty="0" smtClean="0">
                <a:solidFill>
                  <a:srgbClr val="002060"/>
                </a:solidFill>
              </a:rPr>
              <a:t>programming, and implemented </a:t>
            </a:r>
            <a:r>
              <a:rPr lang="en-US" dirty="0">
                <a:solidFill>
                  <a:srgbClr val="002060"/>
                </a:solidFill>
              </a:rPr>
              <a:t>as a standalone library on </a:t>
            </a:r>
            <a:r>
              <a:rPr lang="en-US" dirty="0" smtClean="0">
                <a:solidFill>
                  <a:srgbClr val="002060"/>
                </a:solidFill>
              </a:rPr>
              <a:t>Spark.</a:t>
            </a:r>
          </a:p>
          <a:p>
            <a:pPr marL="285750" indent="-285750">
              <a:spcBef>
                <a:spcPts val="600"/>
              </a:spcBef>
              <a:buFont typeface="Arial" charset="0"/>
              <a:buChar char="•"/>
            </a:pPr>
            <a:r>
              <a:rPr lang="en-US" dirty="0">
                <a:solidFill>
                  <a:srgbClr val="002060"/>
                </a:solidFill>
              </a:rPr>
              <a:t>Run </a:t>
            </a:r>
            <a:r>
              <a:rPr lang="en-US" dirty="0" smtClean="0">
                <a:solidFill>
                  <a:srgbClr val="002060"/>
                </a:solidFill>
              </a:rPr>
              <a:t>DL applications </a:t>
            </a:r>
            <a:r>
              <a:rPr lang="en-US" dirty="0">
                <a:solidFill>
                  <a:srgbClr val="002060"/>
                </a:solidFill>
              </a:rPr>
              <a:t>as standard </a:t>
            </a:r>
            <a:r>
              <a:rPr lang="en-US" dirty="0" smtClean="0">
                <a:solidFill>
                  <a:srgbClr val="002060"/>
                </a:solidFill>
              </a:rPr>
              <a:t>Spark™ </a:t>
            </a:r>
            <a:r>
              <a:rPr lang="en-US" dirty="0">
                <a:solidFill>
                  <a:srgbClr val="002060"/>
                </a:solidFill>
              </a:rPr>
              <a:t>programs, </a:t>
            </a:r>
            <a:r>
              <a:rPr lang="en-US" dirty="0" smtClean="0">
                <a:solidFill>
                  <a:srgbClr val="002060"/>
                </a:solidFill>
              </a:rPr>
              <a:t>that can </a:t>
            </a:r>
            <a:r>
              <a:rPr lang="en-US" dirty="0">
                <a:solidFill>
                  <a:srgbClr val="002060"/>
                </a:solidFill>
              </a:rPr>
              <a:t>directly run on top of existing </a:t>
            </a:r>
            <a:r>
              <a:rPr lang="en-US" dirty="0" smtClean="0">
                <a:solidFill>
                  <a:srgbClr val="002060"/>
                </a:solidFill>
              </a:rPr>
              <a:t>Spark or Hadoop* clusters.</a:t>
            </a:r>
            <a:endParaRPr lang="en-US" dirty="0">
              <a:solidFill>
                <a:srgbClr val="002060"/>
              </a:solidFill>
            </a:endParaRPr>
          </a:p>
          <a:p>
            <a:pPr marL="285750" indent="-285750">
              <a:spcBef>
                <a:spcPts val="600"/>
              </a:spcBef>
              <a:buFont typeface="Arial" charset="0"/>
              <a:buChar char="•"/>
            </a:pPr>
            <a:r>
              <a:rPr lang="en-US" dirty="0">
                <a:solidFill>
                  <a:srgbClr val="002060"/>
                </a:solidFill>
              </a:rPr>
              <a:t>Feature p</a:t>
            </a:r>
            <a:r>
              <a:rPr lang="en-US" dirty="0" smtClean="0">
                <a:solidFill>
                  <a:srgbClr val="002060"/>
                </a:solidFill>
              </a:rPr>
              <a:t>arity </a:t>
            </a:r>
            <a:r>
              <a:rPr lang="en-US" dirty="0">
                <a:solidFill>
                  <a:srgbClr val="002060"/>
                </a:solidFill>
              </a:rPr>
              <a:t>with popular DL </a:t>
            </a:r>
            <a:r>
              <a:rPr lang="en-US" dirty="0" smtClean="0">
                <a:solidFill>
                  <a:srgbClr val="002060"/>
                </a:solidFill>
              </a:rPr>
              <a:t>frameworks, such as Caffe</a:t>
            </a:r>
            <a:r>
              <a:rPr lang="en-US" dirty="0">
                <a:solidFill>
                  <a:srgbClr val="002060"/>
                </a:solidFill>
              </a:rPr>
              <a:t>*</a:t>
            </a:r>
            <a:r>
              <a:rPr lang="en-US" dirty="0" smtClean="0">
                <a:solidFill>
                  <a:srgbClr val="002060"/>
                </a:solidFill>
              </a:rPr>
              <a:t> </a:t>
            </a:r>
            <a:r>
              <a:rPr lang="en-US" dirty="0">
                <a:solidFill>
                  <a:srgbClr val="002060"/>
                </a:solidFill>
              </a:rPr>
              <a:t>and </a:t>
            </a:r>
            <a:r>
              <a:rPr lang="en-US" dirty="0" smtClean="0">
                <a:solidFill>
                  <a:srgbClr val="002060"/>
                </a:solidFill>
              </a:rPr>
              <a:t>TensorFlow*.</a:t>
            </a:r>
            <a:endParaRPr lang="en-US" dirty="0">
              <a:solidFill>
                <a:srgbClr val="002060"/>
              </a:solidFill>
            </a:endParaRPr>
          </a:p>
          <a:p>
            <a:pPr marL="285750" indent="-285750">
              <a:spcBef>
                <a:spcPts val="600"/>
              </a:spcBef>
              <a:buFont typeface="Arial" charset="0"/>
              <a:buChar char="•"/>
            </a:pPr>
            <a:r>
              <a:rPr lang="en-US" dirty="0">
                <a:solidFill>
                  <a:srgbClr val="002060"/>
                </a:solidFill>
              </a:rPr>
              <a:t>Load pre-trained </a:t>
            </a:r>
            <a:r>
              <a:rPr lang="en-US" dirty="0" err="1" smtClean="0">
                <a:solidFill>
                  <a:srgbClr val="002060"/>
                </a:solidFill>
              </a:rPr>
              <a:t>Caffe</a:t>
            </a:r>
            <a:r>
              <a:rPr lang="en-US" dirty="0">
                <a:solidFill>
                  <a:srgbClr val="002060"/>
                </a:solidFill>
              </a:rPr>
              <a:t> or </a:t>
            </a:r>
            <a:r>
              <a:rPr lang="en-US" dirty="0" smtClean="0">
                <a:solidFill>
                  <a:srgbClr val="002060"/>
                </a:solidFill>
              </a:rPr>
              <a:t>Torch*</a:t>
            </a:r>
            <a:r>
              <a:rPr lang="en-US" dirty="0">
                <a:solidFill>
                  <a:srgbClr val="002060"/>
                </a:solidFill>
              </a:rPr>
              <a:t> models into </a:t>
            </a:r>
            <a:r>
              <a:rPr lang="en-US" dirty="0" smtClean="0">
                <a:solidFill>
                  <a:srgbClr val="002060"/>
                </a:solidFill>
              </a:rPr>
              <a:t>Spark programs </a:t>
            </a:r>
            <a:r>
              <a:rPr lang="en-US" dirty="0">
                <a:solidFill>
                  <a:srgbClr val="002060"/>
                </a:solidFill>
              </a:rPr>
              <a:t>using </a:t>
            </a:r>
            <a:r>
              <a:rPr lang="en-US" dirty="0" smtClean="0">
                <a:solidFill>
                  <a:srgbClr val="002060"/>
                </a:solidFill>
              </a:rPr>
              <a:t>BigDL.</a:t>
            </a:r>
            <a:endParaRPr lang="en-US" dirty="0">
              <a:solidFill>
                <a:srgbClr val="002060"/>
              </a:solidFill>
            </a:endParaRPr>
          </a:p>
          <a:p>
            <a:pPr marL="285750" indent="-285750">
              <a:spcBef>
                <a:spcPts val="600"/>
              </a:spcBef>
              <a:buFont typeface="Arial" charset="0"/>
              <a:buChar char="•"/>
            </a:pPr>
            <a:endParaRPr lang="en-US" dirty="0">
              <a:solidFill>
                <a:srgbClr val="002060"/>
              </a:solidFill>
            </a:endParaRP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673036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err="1" smtClean="0"/>
              <a:t>BigDL</a:t>
            </a:r>
            <a:r>
              <a:rPr lang="en-US" dirty="0" smtClean="0"/>
              <a:t>: A Case Study</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48</a:t>
            </a:fld>
            <a:endParaRPr lang="uk-UA"/>
          </a:p>
        </p:txBody>
      </p:sp>
      <p:sp>
        <p:nvSpPr>
          <p:cNvPr id="6" name="Rectangle 5"/>
          <p:cNvSpPr/>
          <p:nvPr/>
        </p:nvSpPr>
        <p:spPr>
          <a:xfrm>
            <a:off x="455611" y="1175326"/>
            <a:ext cx="7511099" cy="2970044"/>
          </a:xfrm>
          <a:prstGeom prst="rect">
            <a:avLst/>
          </a:prstGeom>
        </p:spPr>
        <p:txBody>
          <a:bodyPr wrap="square">
            <a:spAutoFit/>
          </a:bodyPr>
          <a:lstStyle/>
          <a:p>
            <a:pPr>
              <a:spcBef>
                <a:spcPts val="600"/>
              </a:spcBef>
            </a:pPr>
            <a:r>
              <a:rPr lang="en-US" dirty="0" smtClean="0">
                <a:solidFill>
                  <a:srgbClr val="002060"/>
                </a:solidFill>
              </a:rPr>
              <a:t>Intel </a:t>
            </a:r>
            <a:r>
              <a:rPr lang="en-US" dirty="0">
                <a:solidFill>
                  <a:srgbClr val="002060"/>
                </a:solidFill>
              </a:rPr>
              <a:t>worked with one of the largest steel producers to improve their </a:t>
            </a:r>
            <a:r>
              <a:rPr lang="en-US" dirty="0" smtClean="0">
                <a:solidFill>
                  <a:srgbClr val="002060"/>
                </a:solidFill>
              </a:rPr>
              <a:t>end-to-end </a:t>
            </a:r>
            <a:r>
              <a:rPr lang="en-US" dirty="0">
                <a:solidFill>
                  <a:srgbClr val="002060"/>
                </a:solidFill>
              </a:rPr>
              <a:t>manufacturing pipeline. </a:t>
            </a:r>
          </a:p>
          <a:p>
            <a:pPr marL="285750" indent="-285750">
              <a:spcBef>
                <a:spcPts val="600"/>
              </a:spcBef>
              <a:buFont typeface="Arial" charset="0"/>
              <a:buChar char="•"/>
            </a:pPr>
            <a:r>
              <a:rPr lang="en-US" dirty="0">
                <a:solidFill>
                  <a:srgbClr val="002060"/>
                </a:solidFill>
              </a:rPr>
              <a:t>Goal: </a:t>
            </a:r>
            <a:r>
              <a:rPr lang="en-US" dirty="0" smtClean="0">
                <a:solidFill>
                  <a:srgbClr val="002060"/>
                </a:solidFill>
              </a:rPr>
              <a:t>steel </a:t>
            </a:r>
            <a:r>
              <a:rPr lang="en-US" dirty="0">
                <a:solidFill>
                  <a:srgbClr val="002060"/>
                </a:solidFill>
              </a:rPr>
              <a:t>surface defect recognition for steel production and quality control from </a:t>
            </a:r>
            <a:r>
              <a:rPr lang="en-US" dirty="0" smtClean="0">
                <a:solidFill>
                  <a:srgbClr val="002060"/>
                </a:solidFill>
              </a:rPr>
              <a:t>images.</a:t>
            </a:r>
            <a:endParaRPr lang="en-US" dirty="0">
              <a:solidFill>
                <a:srgbClr val="002060"/>
              </a:solidFill>
            </a:endParaRPr>
          </a:p>
          <a:p>
            <a:pPr marL="285750" indent="-285750">
              <a:spcBef>
                <a:spcPts val="600"/>
              </a:spcBef>
              <a:buFont typeface="Arial" charset="0"/>
              <a:buChar char="•"/>
            </a:pPr>
            <a:r>
              <a:rPr lang="en-US" dirty="0">
                <a:solidFill>
                  <a:srgbClr val="002060"/>
                </a:solidFill>
              </a:rPr>
              <a:t>High resolution images were collected </a:t>
            </a:r>
            <a:r>
              <a:rPr lang="en-US" dirty="0" smtClean="0">
                <a:solidFill>
                  <a:srgbClr val="002060"/>
                </a:solidFill>
              </a:rPr>
              <a:t/>
            </a:r>
            <a:br>
              <a:rPr lang="en-US" dirty="0" smtClean="0">
                <a:solidFill>
                  <a:srgbClr val="002060"/>
                </a:solidFill>
              </a:rPr>
            </a:br>
            <a:r>
              <a:rPr lang="en-US" dirty="0" smtClean="0">
                <a:solidFill>
                  <a:srgbClr val="002060"/>
                </a:solidFill>
              </a:rPr>
              <a:t>with </a:t>
            </a:r>
            <a:r>
              <a:rPr lang="en-US" dirty="0">
                <a:solidFill>
                  <a:srgbClr val="002060"/>
                </a:solidFill>
              </a:rPr>
              <a:t>cameras mounted on assembly </a:t>
            </a:r>
            <a:r>
              <a:rPr lang="en-US" dirty="0" smtClean="0">
                <a:solidFill>
                  <a:srgbClr val="002060"/>
                </a:solidFill>
              </a:rPr>
              <a:t>line.</a:t>
            </a:r>
            <a:endParaRPr lang="en-US" dirty="0">
              <a:solidFill>
                <a:srgbClr val="002060"/>
              </a:solidFill>
            </a:endParaRPr>
          </a:p>
          <a:p>
            <a:pPr marL="285750" indent="-285750">
              <a:spcBef>
                <a:spcPts val="600"/>
              </a:spcBef>
              <a:buFont typeface="Arial" charset="0"/>
              <a:buChar char="•"/>
            </a:pPr>
            <a:r>
              <a:rPr lang="en-US" dirty="0">
                <a:solidFill>
                  <a:srgbClr val="002060"/>
                </a:solidFill>
              </a:rPr>
              <a:t>Two part </a:t>
            </a:r>
            <a:r>
              <a:rPr lang="en-US" dirty="0" smtClean="0">
                <a:solidFill>
                  <a:srgbClr val="002060"/>
                </a:solidFill>
              </a:rPr>
              <a:t>problem: </a:t>
            </a:r>
          </a:p>
          <a:p>
            <a:pPr marL="342900" indent="-342900">
              <a:spcBef>
                <a:spcPts val="600"/>
              </a:spcBef>
              <a:buFont typeface="+mj-lt"/>
              <a:buAutoNum type="arabicPeriod"/>
            </a:pPr>
            <a:r>
              <a:rPr lang="en-US" dirty="0" smtClean="0">
                <a:solidFill>
                  <a:srgbClr val="002060"/>
                </a:solidFill>
              </a:rPr>
              <a:t>Detect </a:t>
            </a:r>
            <a:r>
              <a:rPr lang="en-US" dirty="0">
                <a:solidFill>
                  <a:srgbClr val="002060"/>
                </a:solidFill>
              </a:rPr>
              <a:t>the defect in the </a:t>
            </a:r>
            <a:r>
              <a:rPr lang="en-US" dirty="0" smtClean="0">
                <a:solidFill>
                  <a:srgbClr val="002060"/>
                </a:solidFill>
              </a:rPr>
              <a:t>image. </a:t>
            </a:r>
          </a:p>
          <a:p>
            <a:pPr marL="342900" indent="-342900">
              <a:spcBef>
                <a:spcPts val="600"/>
              </a:spcBef>
              <a:buFont typeface="+mj-lt"/>
              <a:buAutoNum type="arabicPeriod"/>
            </a:pPr>
            <a:r>
              <a:rPr lang="en-US" dirty="0" smtClean="0">
                <a:solidFill>
                  <a:srgbClr val="002060"/>
                </a:solidFill>
              </a:rPr>
              <a:t>Classify </a:t>
            </a:r>
            <a:r>
              <a:rPr lang="en-US" dirty="0">
                <a:solidFill>
                  <a:srgbClr val="002060"/>
                </a:solidFill>
              </a:rPr>
              <a:t>the defect </a:t>
            </a:r>
            <a:r>
              <a:rPr lang="en-US" dirty="0" smtClean="0">
                <a:solidFill>
                  <a:srgbClr val="002060"/>
                </a:solidFill>
              </a:rPr>
              <a:t>type.</a:t>
            </a:r>
            <a:endParaRPr lang="en-US" dirty="0">
              <a:solidFill>
                <a:srgbClr val="002060"/>
              </a:solidFill>
            </a:endParaRPr>
          </a:p>
        </p:txBody>
      </p:sp>
      <p:pic>
        <p:nvPicPr>
          <p:cNvPr id="4" name="Picture 3"/>
          <p:cNvPicPr>
            <a:picLocks noChangeAspect="1"/>
          </p:cNvPicPr>
          <p:nvPr/>
        </p:nvPicPr>
        <p:blipFill rotWithShape="1">
          <a:blip r:embed="rId3"/>
          <a:srcRect t="17832"/>
          <a:stretch/>
        </p:blipFill>
        <p:spPr>
          <a:xfrm>
            <a:off x="5189220" y="2240280"/>
            <a:ext cx="3495993" cy="2449825"/>
          </a:xfrm>
          <a:prstGeom prst="rect">
            <a:avLst/>
          </a:prstGeom>
        </p:spPr>
      </p:pic>
    </p:spTree>
    <p:extLst>
      <p:ext uri="{BB962C8B-B14F-4D97-AF65-F5344CB8AC3E}">
        <p14:creationId xmlns:p14="http://schemas.microsoft.com/office/powerpoint/2010/main" val="552929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1+#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Effect transition="in" filter="fade">
                                      <p:cBhvr>
                                        <p:cTn id="3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02" name="Right Arrow 101"/>
          <p:cNvSpPr/>
          <p:nvPr/>
        </p:nvSpPr>
        <p:spPr>
          <a:xfrm rot="5400000">
            <a:off x="1595689" y="1269489"/>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720" name="Slide Number Placeholder 3"/>
          <p:cNvSpPr txBox="1">
            <a:spLocks noGrp="1"/>
          </p:cNvSpPr>
          <p:nvPr>
            <p:ph type="sldNum" sz="quarter" idx="4294967295"/>
          </p:nvPr>
        </p:nvSpPr>
        <p:spPr>
          <a:xfrm>
            <a:off x="8872550" y="4897807"/>
            <a:ext cx="133402" cy="127001"/>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49</a:t>
            </a:fld>
            <a:endParaRPr/>
          </a:p>
        </p:txBody>
      </p:sp>
      <p:sp>
        <p:nvSpPr>
          <p:cNvPr id="764" name="https://software.intel.com/en-us/videos/introduction-to-bigdl-on-apache-spark-part1"/>
          <p:cNvSpPr txBox="1"/>
          <p:nvPr/>
        </p:nvSpPr>
        <p:spPr>
          <a:xfrm>
            <a:off x="5263565" y="4585848"/>
            <a:ext cx="65" cy="12311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100" b="1" u="sng">
                <a:solidFill>
                  <a:srgbClr val="003C71"/>
                </a:solidFill>
              </a:defRPr>
            </a:lvl1pPr>
          </a:lstStyle>
          <a:p>
            <a:endParaRPr sz="800" dirty="0"/>
          </a:p>
        </p:txBody>
      </p:sp>
      <p:sp>
        <p:nvSpPr>
          <p:cNvPr id="91" name="Title 1"/>
          <p:cNvSpPr txBox="1">
            <a:spLocks/>
          </p:cNvSpPr>
          <p:nvPr/>
        </p:nvSpPr>
        <p:spPr>
          <a:xfrm>
            <a:off x="455612" y="308847"/>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err="1" smtClean="0"/>
              <a:t>BigDL</a:t>
            </a:r>
            <a:r>
              <a:rPr lang="en-US" dirty="0" smtClean="0"/>
              <a:t>: Steel Defects Application</a:t>
            </a:r>
            <a:endParaRPr lang="en-US" dirty="0"/>
          </a:p>
        </p:txBody>
      </p:sp>
      <p:grpSp>
        <p:nvGrpSpPr>
          <p:cNvPr id="97" name="Rounded Rectangle 65"/>
          <p:cNvGrpSpPr/>
          <p:nvPr/>
        </p:nvGrpSpPr>
        <p:grpSpPr>
          <a:xfrm>
            <a:off x="655273" y="1039029"/>
            <a:ext cx="2647997" cy="646329"/>
            <a:chOff x="0" y="-163144"/>
            <a:chExt cx="1239352" cy="646327"/>
          </a:xfrm>
        </p:grpSpPr>
        <p:sp>
          <p:nvSpPr>
            <p:cNvPr id="99"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01" name="DL Studio"/>
            <p:cNvSpPr txBox="1"/>
            <p:nvPr/>
          </p:nvSpPr>
          <p:spPr>
            <a:xfrm>
              <a:off x="15598" y="-163144"/>
              <a:ext cx="1208156"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a:t>Big Data Management</a:t>
              </a:r>
            </a:p>
          </p:txBody>
        </p:sp>
      </p:grpSp>
      <p:sp>
        <p:nvSpPr>
          <p:cNvPr id="103" name="Right Arrow 102"/>
          <p:cNvSpPr/>
          <p:nvPr/>
        </p:nvSpPr>
        <p:spPr>
          <a:xfrm rot="5400000">
            <a:off x="1595689" y="2050113"/>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grpSp>
        <p:nvGrpSpPr>
          <p:cNvPr id="104" name="Rounded Rectangle 65"/>
          <p:cNvGrpSpPr/>
          <p:nvPr/>
        </p:nvGrpSpPr>
        <p:grpSpPr>
          <a:xfrm>
            <a:off x="655273" y="1819652"/>
            <a:ext cx="2647997" cy="646329"/>
            <a:chOff x="0" y="-163144"/>
            <a:chExt cx="1239352" cy="646327"/>
          </a:xfrm>
        </p:grpSpPr>
        <p:sp>
          <p:nvSpPr>
            <p:cNvPr id="105"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10" name="DL Studio"/>
            <p:cNvSpPr txBox="1"/>
            <p:nvPr/>
          </p:nvSpPr>
          <p:spPr>
            <a:xfrm>
              <a:off x="15598" y="-163144"/>
              <a:ext cx="1208156"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a:t>Proposal Extraction</a:t>
              </a:r>
            </a:p>
          </p:txBody>
        </p:sp>
      </p:grpSp>
      <p:sp>
        <p:nvSpPr>
          <p:cNvPr id="111" name="Right Arrow 110"/>
          <p:cNvSpPr/>
          <p:nvPr/>
        </p:nvSpPr>
        <p:spPr>
          <a:xfrm rot="5400000">
            <a:off x="1595689" y="2855626"/>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grpSp>
        <p:nvGrpSpPr>
          <p:cNvPr id="112" name="Rounded Rectangle 65"/>
          <p:cNvGrpSpPr/>
          <p:nvPr/>
        </p:nvGrpSpPr>
        <p:grpSpPr>
          <a:xfrm>
            <a:off x="655272" y="2763665"/>
            <a:ext cx="2647997" cy="369330"/>
            <a:chOff x="0" y="-24645"/>
            <a:chExt cx="1239352" cy="369329"/>
          </a:xfrm>
        </p:grpSpPr>
        <p:sp>
          <p:nvSpPr>
            <p:cNvPr id="113"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14"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a:t>Preprocessing</a:t>
              </a:r>
            </a:p>
          </p:txBody>
        </p:sp>
      </p:grpSp>
      <p:sp>
        <p:nvSpPr>
          <p:cNvPr id="115" name="Right Arrow 114"/>
          <p:cNvSpPr/>
          <p:nvPr/>
        </p:nvSpPr>
        <p:spPr>
          <a:xfrm rot="5400000">
            <a:off x="1595689" y="3636249"/>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grpSp>
        <p:nvGrpSpPr>
          <p:cNvPr id="116" name="Rounded Rectangle 65"/>
          <p:cNvGrpSpPr/>
          <p:nvPr/>
        </p:nvGrpSpPr>
        <p:grpSpPr>
          <a:xfrm>
            <a:off x="655273" y="3544287"/>
            <a:ext cx="2647997" cy="369330"/>
            <a:chOff x="0" y="-24646"/>
            <a:chExt cx="1239352" cy="369329"/>
          </a:xfrm>
        </p:grpSpPr>
        <p:sp>
          <p:nvSpPr>
            <p:cNvPr id="117"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18" name="DL Studio"/>
            <p:cNvSpPr txBox="1"/>
            <p:nvPr/>
          </p:nvSpPr>
          <p:spPr>
            <a:xfrm>
              <a:off x="15598" y="-24646"/>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smtClean="0"/>
                <a:t>Model </a:t>
              </a:r>
              <a:r>
                <a:rPr lang="en-US" sz="1800" dirty="0"/>
                <a:t>Training </a:t>
              </a:r>
              <a:r>
                <a:rPr lang="en-US" sz="1800" dirty="0" smtClean="0"/>
                <a:t>Pipeline</a:t>
              </a:r>
              <a:endParaRPr lang="en-US" sz="1800" dirty="0"/>
            </a:p>
          </p:txBody>
        </p:sp>
      </p:grpSp>
      <p:grpSp>
        <p:nvGrpSpPr>
          <p:cNvPr id="119" name="Rounded Rectangle 65"/>
          <p:cNvGrpSpPr/>
          <p:nvPr/>
        </p:nvGrpSpPr>
        <p:grpSpPr>
          <a:xfrm>
            <a:off x="678674" y="4349801"/>
            <a:ext cx="2624595" cy="369330"/>
            <a:chOff x="0" y="-24645"/>
            <a:chExt cx="1239352" cy="369329"/>
          </a:xfrm>
        </p:grpSpPr>
        <p:sp>
          <p:nvSpPr>
            <p:cNvPr id="120"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21"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smtClean="0"/>
                <a:t>Quality Control</a:t>
              </a:r>
              <a:endParaRPr sz="1800" dirty="0"/>
            </a:p>
          </p:txBody>
        </p:sp>
      </p:grpSp>
      <p:sp>
        <p:nvSpPr>
          <p:cNvPr id="6" name="Rectangle 5"/>
          <p:cNvSpPr/>
          <p:nvPr/>
        </p:nvSpPr>
        <p:spPr>
          <a:xfrm>
            <a:off x="3336596" y="1210953"/>
            <a:ext cx="4293163" cy="646331"/>
          </a:xfrm>
          <a:prstGeom prst="rect">
            <a:avLst/>
          </a:prstGeom>
        </p:spPr>
        <p:txBody>
          <a:bodyPr wrap="none">
            <a:spAutoFit/>
          </a:bodyPr>
          <a:lstStyle/>
          <a:p>
            <a:r>
              <a:rPr lang="en-US" dirty="0">
                <a:solidFill>
                  <a:schemeClr val="accent1">
                    <a:lumMod val="50000"/>
                  </a:schemeClr>
                </a:solidFill>
              </a:rPr>
              <a:t>Large volume of high resolution </a:t>
            </a:r>
            <a:r>
              <a:rPr lang="en-US" dirty="0" smtClean="0">
                <a:solidFill>
                  <a:schemeClr val="accent1">
                    <a:lumMod val="50000"/>
                  </a:schemeClr>
                </a:solidFill>
              </a:rPr>
              <a:t>images</a:t>
            </a:r>
            <a:br>
              <a:rPr lang="en-US" dirty="0" smtClean="0">
                <a:solidFill>
                  <a:schemeClr val="accent1">
                    <a:lumMod val="50000"/>
                  </a:schemeClr>
                </a:solidFill>
              </a:rPr>
            </a:br>
            <a:r>
              <a:rPr lang="en-US" dirty="0" smtClean="0">
                <a:solidFill>
                  <a:schemeClr val="accent1">
                    <a:lumMod val="50000"/>
                  </a:schemeClr>
                </a:solidFill>
              </a:rPr>
              <a:t>of common defects and classifications</a:t>
            </a:r>
            <a:endParaRPr lang="en-US" dirty="0">
              <a:solidFill>
                <a:schemeClr val="accent1">
                  <a:lumMod val="50000"/>
                </a:schemeClr>
              </a:solidFill>
            </a:endParaRPr>
          </a:p>
        </p:txBody>
      </p:sp>
      <p:sp>
        <p:nvSpPr>
          <p:cNvPr id="7" name="Rectangle 6"/>
          <p:cNvSpPr/>
          <p:nvPr/>
        </p:nvSpPr>
        <p:spPr>
          <a:xfrm>
            <a:off x="3336596" y="1958152"/>
            <a:ext cx="5535954" cy="646331"/>
          </a:xfrm>
          <a:prstGeom prst="rect">
            <a:avLst/>
          </a:prstGeom>
        </p:spPr>
        <p:txBody>
          <a:bodyPr wrap="square">
            <a:spAutoFit/>
          </a:bodyPr>
          <a:lstStyle/>
          <a:p>
            <a:r>
              <a:rPr lang="en-US" dirty="0">
                <a:solidFill>
                  <a:srgbClr val="002060"/>
                </a:solidFill>
              </a:rPr>
              <a:t>Extract proposals for each defect</a:t>
            </a:r>
          </a:p>
          <a:p>
            <a:r>
              <a:rPr lang="en-US" dirty="0" err="1" smtClean="0">
                <a:solidFill>
                  <a:srgbClr val="002060"/>
                </a:solidFill>
              </a:rPr>
              <a:t>KeystoneML</a:t>
            </a:r>
            <a:r>
              <a:rPr lang="en-US" dirty="0" smtClean="0">
                <a:solidFill>
                  <a:srgbClr val="002060"/>
                </a:solidFill>
              </a:rPr>
              <a:t>* framework running </a:t>
            </a:r>
            <a:r>
              <a:rPr lang="en-US" dirty="0">
                <a:solidFill>
                  <a:srgbClr val="002060"/>
                </a:solidFill>
              </a:rPr>
              <a:t>on </a:t>
            </a:r>
            <a:r>
              <a:rPr lang="en-US" dirty="0" smtClean="0">
                <a:solidFill>
                  <a:srgbClr val="002060"/>
                </a:solidFill>
              </a:rPr>
              <a:t>Apache Spark</a:t>
            </a:r>
            <a:r>
              <a:rPr lang="en-US" dirty="0">
                <a:solidFill>
                  <a:srgbClr val="002060"/>
                </a:solidFill>
              </a:rPr>
              <a:t>*</a:t>
            </a:r>
          </a:p>
        </p:txBody>
      </p:sp>
      <p:sp>
        <p:nvSpPr>
          <p:cNvPr id="8" name="Rectangle 7"/>
          <p:cNvSpPr/>
          <p:nvPr/>
        </p:nvSpPr>
        <p:spPr>
          <a:xfrm>
            <a:off x="3336596" y="2763663"/>
            <a:ext cx="4589718" cy="923330"/>
          </a:xfrm>
          <a:prstGeom prst="rect">
            <a:avLst/>
          </a:prstGeom>
        </p:spPr>
        <p:txBody>
          <a:bodyPr wrap="none">
            <a:spAutoFit/>
          </a:bodyPr>
          <a:lstStyle/>
          <a:p>
            <a:r>
              <a:rPr lang="en-US" dirty="0">
                <a:solidFill>
                  <a:schemeClr val="accent1">
                    <a:lumMod val="50000"/>
                  </a:schemeClr>
                </a:solidFill>
              </a:rPr>
              <a:t>Preprocess raw images for model </a:t>
            </a:r>
            <a:r>
              <a:rPr lang="en-US" dirty="0" smtClean="0">
                <a:solidFill>
                  <a:schemeClr val="accent1">
                    <a:lumMod val="50000"/>
                  </a:schemeClr>
                </a:solidFill>
              </a:rPr>
              <a:t>training</a:t>
            </a:r>
          </a:p>
          <a:p>
            <a:r>
              <a:rPr lang="en-US" dirty="0">
                <a:solidFill>
                  <a:schemeClr val="accent1">
                    <a:lumMod val="50000"/>
                  </a:schemeClr>
                </a:solidFill>
              </a:rPr>
              <a:t>Convert to g</a:t>
            </a:r>
            <a:r>
              <a:rPr lang="en-US" dirty="0" smtClean="0">
                <a:solidFill>
                  <a:schemeClr val="accent1">
                    <a:lumMod val="50000"/>
                  </a:schemeClr>
                </a:solidFill>
              </a:rPr>
              <a:t>rayscale, resize, </a:t>
            </a:r>
            <a:r>
              <a:rPr lang="en-US" dirty="0">
                <a:solidFill>
                  <a:schemeClr val="accent1">
                    <a:lumMod val="50000"/>
                  </a:schemeClr>
                </a:solidFill>
              </a:rPr>
              <a:t>n</a:t>
            </a:r>
            <a:r>
              <a:rPr lang="en-US" dirty="0" smtClean="0">
                <a:solidFill>
                  <a:schemeClr val="accent1">
                    <a:lumMod val="50000"/>
                  </a:schemeClr>
                </a:solidFill>
              </a:rPr>
              <a:t>ormalizing pixels</a:t>
            </a:r>
            <a:endParaRPr lang="en-US" dirty="0">
              <a:solidFill>
                <a:schemeClr val="accent1">
                  <a:lumMod val="50000"/>
                </a:schemeClr>
              </a:solidFill>
            </a:endParaRPr>
          </a:p>
          <a:p>
            <a:endParaRPr lang="en-US" dirty="0">
              <a:solidFill>
                <a:schemeClr val="accent1">
                  <a:lumMod val="50000"/>
                </a:schemeClr>
              </a:solidFill>
            </a:endParaRPr>
          </a:p>
        </p:txBody>
      </p:sp>
      <p:sp>
        <p:nvSpPr>
          <p:cNvPr id="10" name="Rectangle 9"/>
          <p:cNvSpPr/>
          <p:nvPr/>
        </p:nvSpPr>
        <p:spPr>
          <a:xfrm>
            <a:off x="3336595" y="3544287"/>
            <a:ext cx="5807405" cy="923330"/>
          </a:xfrm>
          <a:prstGeom prst="rect">
            <a:avLst/>
          </a:prstGeom>
        </p:spPr>
        <p:txBody>
          <a:bodyPr wrap="square">
            <a:spAutoFit/>
          </a:bodyPr>
          <a:lstStyle/>
          <a:p>
            <a:r>
              <a:rPr lang="en-US" dirty="0">
                <a:solidFill>
                  <a:schemeClr val="accent1">
                    <a:lumMod val="50000"/>
                  </a:schemeClr>
                </a:solidFill>
              </a:rPr>
              <a:t>Train </a:t>
            </a:r>
            <a:r>
              <a:rPr lang="en-US" dirty="0" smtClean="0">
                <a:solidFill>
                  <a:schemeClr val="accent1">
                    <a:lumMod val="50000"/>
                  </a:schemeClr>
                </a:solidFill>
              </a:rPr>
              <a:t>and </a:t>
            </a:r>
            <a:r>
              <a:rPr lang="en-US" dirty="0">
                <a:solidFill>
                  <a:schemeClr val="accent1">
                    <a:lumMod val="50000"/>
                  </a:schemeClr>
                </a:solidFill>
              </a:rPr>
              <a:t>predict CNN on </a:t>
            </a:r>
            <a:r>
              <a:rPr lang="en-US" dirty="0" smtClean="0">
                <a:solidFill>
                  <a:schemeClr val="accent1">
                    <a:lumMod val="50000"/>
                  </a:schemeClr>
                </a:solidFill>
              </a:rPr>
              <a:t>Apache Spark</a:t>
            </a:r>
            <a:endParaRPr lang="en-US" dirty="0">
              <a:solidFill>
                <a:schemeClr val="accent1">
                  <a:lumMod val="50000"/>
                </a:schemeClr>
              </a:solidFill>
            </a:endParaRPr>
          </a:p>
          <a:p>
            <a:r>
              <a:rPr lang="en-US" dirty="0">
                <a:solidFill>
                  <a:schemeClr val="accent1">
                    <a:lumMod val="50000"/>
                  </a:schemeClr>
                </a:solidFill>
              </a:rPr>
              <a:t>Tune </a:t>
            </a:r>
            <a:r>
              <a:rPr lang="en-US" dirty="0" smtClean="0">
                <a:solidFill>
                  <a:schemeClr val="accent1">
                    <a:lumMod val="50000"/>
                  </a:schemeClr>
                </a:solidFill>
              </a:rPr>
              <a:t>parameters and proposal extraction </a:t>
            </a:r>
            <a:r>
              <a:rPr lang="en-US" dirty="0">
                <a:solidFill>
                  <a:schemeClr val="accent1">
                    <a:lumMod val="50000"/>
                  </a:schemeClr>
                </a:solidFill>
              </a:rPr>
              <a:t>algorithms</a:t>
            </a:r>
          </a:p>
          <a:p>
            <a:endParaRPr lang="en-US" dirty="0">
              <a:solidFill>
                <a:schemeClr val="accent1">
                  <a:lumMod val="50000"/>
                </a:schemeClr>
              </a:solidFill>
            </a:endParaRPr>
          </a:p>
        </p:txBody>
      </p:sp>
      <p:sp>
        <p:nvSpPr>
          <p:cNvPr id="13" name="Rectangle 12"/>
          <p:cNvSpPr/>
          <p:nvPr/>
        </p:nvSpPr>
        <p:spPr>
          <a:xfrm>
            <a:off x="3336301" y="4324911"/>
            <a:ext cx="4572000" cy="369332"/>
          </a:xfrm>
          <a:prstGeom prst="rect">
            <a:avLst/>
          </a:prstGeom>
        </p:spPr>
        <p:txBody>
          <a:bodyPr>
            <a:spAutoFit/>
          </a:bodyPr>
          <a:lstStyle/>
          <a:p>
            <a:r>
              <a:rPr lang="en-US" dirty="0" smtClean="0">
                <a:solidFill>
                  <a:schemeClr val="accent1">
                    <a:lumMod val="50000"/>
                  </a:schemeClr>
                </a:solidFill>
              </a:rPr>
              <a:t>Effective </a:t>
            </a:r>
            <a:r>
              <a:rPr lang="en-US" dirty="0" err="1" smtClean="0">
                <a:solidFill>
                  <a:schemeClr val="accent1">
                    <a:lumMod val="50000"/>
                  </a:schemeClr>
                </a:solidFill>
              </a:rPr>
              <a:t>BigDL</a:t>
            </a:r>
            <a:r>
              <a:rPr lang="en-US" dirty="0" smtClean="0">
                <a:solidFill>
                  <a:schemeClr val="accent1">
                    <a:lumMod val="50000"/>
                  </a:schemeClr>
                </a:solidFill>
              </a:rPr>
              <a:t> management of system</a:t>
            </a:r>
            <a:endParaRPr lang="en-US" dirty="0">
              <a:solidFill>
                <a:schemeClr val="accent1">
                  <a:lumMod val="50000"/>
                </a:schemeClr>
              </a:solidFill>
            </a:endParaRPr>
          </a:p>
        </p:txBody>
      </p:sp>
      <p:sp>
        <p:nvSpPr>
          <p:cNvPr id="29" name="Rectangle 28"/>
          <p:cNvSpPr/>
          <p:nvPr/>
        </p:nvSpPr>
        <p:spPr>
          <a:xfrm>
            <a:off x="4608047" y="4589951"/>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114072414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up)">
                                      <p:cBhvr>
                                        <p:cTn id="17" dur="500"/>
                                        <p:tgtEl>
                                          <p:spTgt spid="10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1000"/>
                            </p:stCondLst>
                            <p:childTnLst>
                              <p:par>
                                <p:cTn id="23" presetID="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up)">
                                      <p:cBhvr>
                                        <p:cTn id="31" dur="500"/>
                                        <p:tgtEl>
                                          <p:spTgt spid="103"/>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2"/>
                                        </p:tgtEl>
                                        <p:attrNameLst>
                                          <p:attrName>style.visibility</p:attrName>
                                        </p:attrNameLst>
                                      </p:cBhvr>
                                      <p:to>
                                        <p:strVal val="visible"/>
                                      </p:to>
                                    </p:set>
                                    <p:animEffect transition="in" filter="fade">
                                      <p:cBhvr>
                                        <p:cTn id="35" dur="500"/>
                                        <p:tgtEl>
                                          <p:spTgt spid="112"/>
                                        </p:tgtEl>
                                      </p:cBhvr>
                                    </p:animEffect>
                                  </p:childTnLst>
                                </p:cTn>
                              </p:par>
                            </p:childTnLst>
                          </p:cTn>
                        </p:par>
                        <p:par>
                          <p:cTn id="36" fill="hold">
                            <p:stCondLst>
                              <p:cond delay="1000"/>
                            </p:stCondLst>
                            <p:childTnLst>
                              <p:par>
                                <p:cTn id="37" presetID="2" presetClass="entr" presetSubtype="2"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wipe(up)">
                                      <p:cBhvr>
                                        <p:cTn id="45" dur="500"/>
                                        <p:tgtEl>
                                          <p:spTgt spid="11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16"/>
                                        </p:tgtEl>
                                        <p:attrNameLst>
                                          <p:attrName>style.visibility</p:attrName>
                                        </p:attrNameLst>
                                      </p:cBhvr>
                                      <p:to>
                                        <p:strVal val="visible"/>
                                      </p:to>
                                    </p:set>
                                    <p:animEffect transition="in" filter="fade">
                                      <p:cBhvr>
                                        <p:cTn id="49" dur="500"/>
                                        <p:tgtEl>
                                          <p:spTgt spid="116"/>
                                        </p:tgtEl>
                                      </p:cBhvr>
                                    </p:animEffect>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1+#ppt_w/2"/>
                                          </p:val>
                                        </p:tav>
                                        <p:tav tm="100000">
                                          <p:val>
                                            <p:strVal val="#ppt_x"/>
                                          </p:val>
                                        </p:tav>
                                      </p:tavLst>
                                    </p:anim>
                                    <p:anim calcmode="lin" valueType="num">
                                      <p:cBhvr additive="base">
                                        <p:cTn id="5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115"/>
                                        </p:tgtEl>
                                        <p:attrNameLst>
                                          <p:attrName>style.visibility</p:attrName>
                                        </p:attrNameLst>
                                      </p:cBhvr>
                                      <p:to>
                                        <p:strVal val="visible"/>
                                      </p:to>
                                    </p:set>
                                    <p:animEffect transition="in" filter="wipe(up)">
                                      <p:cBhvr>
                                        <p:cTn id="59" dur="500"/>
                                        <p:tgtEl>
                                          <p:spTgt spid="11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fade">
                                      <p:cBhvr>
                                        <p:cTn id="63" dur="500"/>
                                        <p:tgtEl>
                                          <p:spTgt spid="119"/>
                                        </p:tgtEl>
                                      </p:cBhvr>
                                    </p:animEffect>
                                  </p:childTnLst>
                                </p:cTn>
                              </p:par>
                            </p:childTnLst>
                          </p:cTn>
                        </p:par>
                        <p:par>
                          <p:cTn id="64" fill="hold">
                            <p:stCondLst>
                              <p:cond delay="1000"/>
                            </p:stCondLst>
                            <p:childTnLst>
                              <p:par>
                                <p:cTn id="65" presetID="2" presetClass="entr" presetSubtype="2"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11" grpId="0" animBg="1"/>
      <p:bldP spid="115" grpId="0" animBg="1"/>
      <p:bldP spid="6" grpId="0"/>
      <p:bldP spid="7" grpId="0"/>
      <p:bldP spid="8"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5" y="2421694"/>
            <a:ext cx="8557801"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AI developer</a:t>
            </a:r>
            <a:endParaRPr lang="en-US" dirty="0"/>
          </a:p>
        </p:txBody>
      </p:sp>
    </p:spTree>
    <p:extLst>
      <p:ext uri="{BB962C8B-B14F-4D97-AF65-F5344CB8AC3E}">
        <p14:creationId xmlns:p14="http://schemas.microsoft.com/office/powerpoint/2010/main" val="96777403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Intel® </a:t>
            </a:r>
            <a:r>
              <a:rPr lang="en-US" dirty="0" err="1" smtClean="0"/>
              <a:t>nGraph</a:t>
            </a:r>
            <a:r>
              <a:rPr lang="en-US" dirty="0" smtClean="0"/>
              <a:t>™ library</a:t>
            </a:r>
            <a:endParaRPr lang="en-US" dirty="0"/>
          </a:p>
        </p:txBody>
      </p:sp>
    </p:spTree>
    <p:extLst>
      <p:ext uri="{BB962C8B-B14F-4D97-AF65-F5344CB8AC3E}">
        <p14:creationId xmlns:p14="http://schemas.microsoft.com/office/powerpoint/2010/main" val="984991959"/>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smtClean="0"/>
              <a:t>nGraph</a:t>
            </a:r>
            <a:r>
              <a:rPr lang="en-US" dirty="0" smtClean="0"/>
              <a:t>™ Library: </a:t>
            </a:r>
            <a:r>
              <a:rPr lang="en-US" dirty="0"/>
              <a:t>Motivation</a:t>
            </a:r>
          </a:p>
        </p:txBody>
      </p:sp>
      <p:sp>
        <p:nvSpPr>
          <p:cNvPr id="2" name="Slide Number Placeholder 1"/>
          <p:cNvSpPr>
            <a:spLocks noGrp="1"/>
          </p:cNvSpPr>
          <p:nvPr>
            <p:ph type="sldNum" sz="quarter" idx="2"/>
          </p:nvPr>
        </p:nvSpPr>
        <p:spPr/>
        <p:txBody>
          <a:bodyPr/>
          <a:lstStyle/>
          <a:p>
            <a:fld id="{86CB4B4D-7CA3-9044-876B-883B54F8677D}" type="slidenum">
              <a:rPr lang="uk-UA" smtClean="0"/>
              <a:pPr/>
              <a:t>51</a:t>
            </a:fld>
            <a:endParaRPr lang="uk-UA"/>
          </a:p>
        </p:txBody>
      </p:sp>
      <p:sp>
        <p:nvSpPr>
          <p:cNvPr id="6" name="Rectangle 5"/>
          <p:cNvSpPr/>
          <p:nvPr/>
        </p:nvSpPr>
        <p:spPr>
          <a:xfrm>
            <a:off x="455611" y="1175326"/>
            <a:ext cx="8229602" cy="2769989"/>
          </a:xfrm>
          <a:prstGeom prst="rect">
            <a:avLst/>
          </a:prstGeom>
        </p:spPr>
        <p:txBody>
          <a:bodyPr wrap="square">
            <a:spAutoFit/>
          </a:bodyPr>
          <a:lstStyle/>
          <a:p>
            <a:pPr>
              <a:spcBef>
                <a:spcPts val="600"/>
              </a:spcBef>
            </a:pPr>
            <a:r>
              <a:rPr lang="en-US" dirty="0">
                <a:solidFill>
                  <a:srgbClr val="0071C5">
                    <a:lumMod val="50000"/>
                  </a:srgbClr>
                </a:solidFill>
              </a:rPr>
              <a:t>As deep learning advances the modern data scientist needs:</a:t>
            </a:r>
          </a:p>
          <a:p>
            <a:pPr marL="285750" indent="-285750">
              <a:spcBef>
                <a:spcPts val="600"/>
              </a:spcBef>
              <a:buFont typeface="Arial" charset="0"/>
              <a:buChar char="•"/>
            </a:pPr>
            <a:r>
              <a:rPr lang="en-US" dirty="0">
                <a:solidFill>
                  <a:srgbClr val="0071C5">
                    <a:lumMod val="50000"/>
                  </a:srgbClr>
                </a:solidFill>
              </a:rPr>
              <a:t>The flexibility to choose the right </a:t>
            </a:r>
            <a:r>
              <a:rPr lang="en-US" dirty="0" smtClean="0">
                <a:solidFill>
                  <a:srgbClr val="0071C5">
                    <a:lumMod val="50000"/>
                  </a:srgbClr>
                </a:solidFill>
              </a:rPr>
              <a:t>front-end </a:t>
            </a:r>
            <a:r>
              <a:rPr lang="en-US" dirty="0">
                <a:solidFill>
                  <a:srgbClr val="0071C5">
                    <a:lumMod val="50000"/>
                  </a:srgbClr>
                </a:solidFill>
              </a:rPr>
              <a:t>for their specific </a:t>
            </a:r>
            <a:r>
              <a:rPr lang="en-US" dirty="0" smtClean="0">
                <a:solidFill>
                  <a:srgbClr val="0071C5">
                    <a:lumMod val="50000"/>
                  </a:srgbClr>
                </a:solidFill>
              </a:rPr>
              <a:t>problem.</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To use </a:t>
            </a:r>
            <a:r>
              <a:rPr lang="en-US" dirty="0">
                <a:solidFill>
                  <a:srgbClr val="0071C5">
                    <a:lumMod val="50000"/>
                  </a:srgbClr>
                </a:solidFill>
              </a:rPr>
              <a:t>existing </a:t>
            </a:r>
            <a:r>
              <a:rPr lang="en-US" dirty="0" smtClean="0">
                <a:solidFill>
                  <a:srgbClr val="0071C5">
                    <a:lumMod val="50000"/>
                  </a:srgbClr>
                </a:solidFill>
              </a:rPr>
              <a:t>frameworks.</a:t>
            </a:r>
            <a:endParaRPr lang="en-US" dirty="0">
              <a:solidFill>
                <a:srgbClr val="0071C5">
                  <a:lumMod val="50000"/>
                </a:srgbClr>
              </a:solidFill>
            </a:endParaRPr>
          </a:p>
          <a:p>
            <a:pPr marL="285750" indent="-285750">
              <a:spcBef>
                <a:spcPts val="600"/>
              </a:spcBef>
              <a:buFont typeface="Arial" charset="0"/>
              <a:buChar char="•"/>
            </a:pPr>
            <a:r>
              <a:rPr lang="en-US" dirty="0" smtClean="0">
                <a:solidFill>
                  <a:srgbClr val="0071C5">
                    <a:lumMod val="50000"/>
                  </a:srgbClr>
                </a:solidFill>
              </a:rPr>
              <a:t>To write </a:t>
            </a:r>
            <a:r>
              <a:rPr lang="en-US" dirty="0">
                <a:solidFill>
                  <a:srgbClr val="0071C5">
                    <a:lumMod val="50000"/>
                  </a:srgbClr>
                </a:solidFill>
              </a:rPr>
              <a:t>new </a:t>
            </a:r>
            <a:r>
              <a:rPr lang="en-US" dirty="0" smtClean="0">
                <a:solidFill>
                  <a:srgbClr val="0071C5">
                    <a:lumMod val="50000"/>
                  </a:srgbClr>
                </a:solidFill>
              </a:rPr>
              <a:t>frameworks. </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Mix and match models across different </a:t>
            </a:r>
            <a:r>
              <a:rPr lang="en-US" dirty="0" smtClean="0">
                <a:solidFill>
                  <a:srgbClr val="0071C5">
                    <a:lumMod val="50000"/>
                  </a:srgbClr>
                </a:solidFill>
              </a:rPr>
              <a:t>frameworks.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Use new hardware by plugging into an existing </a:t>
            </a:r>
            <a:r>
              <a:rPr lang="en-US" dirty="0" smtClean="0">
                <a:solidFill>
                  <a:srgbClr val="0071C5">
                    <a:lumMod val="50000"/>
                  </a:srgbClr>
                </a:solidFill>
              </a:rPr>
              <a:t>system, </a:t>
            </a:r>
            <a:br>
              <a:rPr lang="en-US" dirty="0" smtClean="0">
                <a:solidFill>
                  <a:srgbClr val="0071C5">
                    <a:lumMod val="50000"/>
                  </a:srgbClr>
                </a:solidFill>
              </a:rPr>
            </a:br>
            <a:r>
              <a:rPr lang="en-US" dirty="0" smtClean="0">
                <a:solidFill>
                  <a:srgbClr val="0071C5">
                    <a:lumMod val="50000"/>
                  </a:srgbClr>
                </a:solidFill>
              </a:rPr>
              <a:t>without </a:t>
            </a:r>
            <a:r>
              <a:rPr lang="en-US" dirty="0">
                <a:solidFill>
                  <a:srgbClr val="0071C5">
                    <a:lumMod val="50000"/>
                  </a:srgbClr>
                </a:solidFill>
              </a:rPr>
              <a:t>writing new </a:t>
            </a:r>
            <a:r>
              <a:rPr lang="en-US" dirty="0" smtClean="0">
                <a:solidFill>
                  <a:srgbClr val="0071C5">
                    <a:lumMod val="50000"/>
                  </a:srgbClr>
                </a:solidFill>
              </a:rPr>
              <a:t>libraries.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Efficiently execute </a:t>
            </a:r>
            <a:r>
              <a:rPr lang="en-US" dirty="0" smtClean="0">
                <a:solidFill>
                  <a:srgbClr val="0071C5">
                    <a:lumMod val="50000"/>
                  </a:srgbClr>
                </a:solidFill>
              </a:rPr>
              <a:t>across </a:t>
            </a:r>
            <a:r>
              <a:rPr lang="en-US" dirty="0">
                <a:solidFill>
                  <a:srgbClr val="0071C5">
                    <a:lumMod val="50000"/>
                  </a:srgbClr>
                </a:solidFill>
              </a:rPr>
              <a:t>a wide variety of </a:t>
            </a:r>
            <a:r>
              <a:rPr lang="en-US" dirty="0" smtClean="0">
                <a:solidFill>
                  <a:srgbClr val="0071C5">
                    <a:lumMod val="50000"/>
                  </a:srgbClr>
                </a:solidFill>
              </a:rPr>
              <a:t>hardware.</a:t>
            </a:r>
            <a:endParaRPr lang="en-US" dirty="0">
              <a:solidFill>
                <a:srgbClr val="0071C5">
                  <a:lumMod val="50000"/>
                </a:srgbClr>
              </a:solidFill>
            </a:endParaRPr>
          </a:p>
        </p:txBody>
      </p:sp>
    </p:spTree>
    <p:extLst>
      <p:ext uri="{BB962C8B-B14F-4D97-AF65-F5344CB8AC3E}">
        <p14:creationId xmlns:p14="http://schemas.microsoft.com/office/powerpoint/2010/main" val="142674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a:t>nGraph</a:t>
            </a:r>
            <a:r>
              <a:rPr lang="en-US" dirty="0"/>
              <a:t>™ </a:t>
            </a:r>
            <a:r>
              <a:rPr lang="en-US" dirty="0" smtClean="0"/>
              <a:t>Library: </a:t>
            </a:r>
            <a:r>
              <a:rPr lang="en-US" dirty="0"/>
              <a:t>Motivation</a:t>
            </a:r>
          </a:p>
        </p:txBody>
      </p:sp>
      <p:sp>
        <p:nvSpPr>
          <p:cNvPr id="2" name="Slide Number Placeholder 1"/>
          <p:cNvSpPr>
            <a:spLocks noGrp="1"/>
          </p:cNvSpPr>
          <p:nvPr>
            <p:ph type="sldNum" sz="quarter" idx="2"/>
          </p:nvPr>
        </p:nvSpPr>
        <p:spPr/>
        <p:txBody>
          <a:bodyPr/>
          <a:lstStyle/>
          <a:p>
            <a:fld id="{86CB4B4D-7CA3-9044-876B-883B54F8677D}" type="slidenum">
              <a:rPr lang="uk-UA" smtClean="0"/>
              <a:pPr/>
              <a:t>52</a:t>
            </a:fld>
            <a:endParaRPr lang="uk-UA"/>
          </a:p>
        </p:txBody>
      </p:sp>
      <p:sp>
        <p:nvSpPr>
          <p:cNvPr id="6" name="Rectangle 5"/>
          <p:cNvSpPr/>
          <p:nvPr/>
        </p:nvSpPr>
        <p:spPr>
          <a:xfrm>
            <a:off x="455611" y="1175326"/>
            <a:ext cx="8229602" cy="646331"/>
          </a:xfrm>
          <a:prstGeom prst="rect">
            <a:avLst/>
          </a:prstGeom>
        </p:spPr>
        <p:txBody>
          <a:bodyPr wrap="square">
            <a:spAutoFit/>
          </a:bodyPr>
          <a:lstStyle/>
          <a:p>
            <a:pPr>
              <a:spcBef>
                <a:spcPts val="600"/>
              </a:spcBef>
            </a:pPr>
            <a:r>
              <a:rPr lang="en-US" dirty="0" err="1" smtClean="0">
                <a:solidFill>
                  <a:srgbClr val="0071C5">
                    <a:lumMod val="50000"/>
                  </a:srgbClr>
                </a:solidFill>
              </a:rPr>
              <a:t>nGraph</a:t>
            </a:r>
            <a:r>
              <a:rPr lang="en-US" dirty="0" smtClean="0">
                <a:solidFill>
                  <a:srgbClr val="0071C5">
                    <a:lumMod val="50000"/>
                  </a:srgbClr>
                </a:solidFill>
              </a:rPr>
              <a:t>™ is </a:t>
            </a:r>
            <a:r>
              <a:rPr lang="en-US" dirty="0" err="1" smtClean="0">
                <a:solidFill>
                  <a:srgbClr val="0071C5">
                    <a:lumMod val="50000"/>
                  </a:srgbClr>
                </a:solidFill>
              </a:rPr>
              <a:t>Nervana’s</a:t>
            </a:r>
            <a:r>
              <a:rPr lang="en-US" dirty="0" smtClean="0">
                <a:solidFill>
                  <a:srgbClr val="0071C5">
                    <a:lumMod val="50000"/>
                  </a:srgbClr>
                </a:solidFill>
              </a:rPr>
              <a:t> </a:t>
            </a:r>
            <a:r>
              <a:rPr lang="en-US" dirty="0">
                <a:solidFill>
                  <a:srgbClr val="0071C5">
                    <a:lumMod val="50000"/>
                  </a:srgbClr>
                </a:solidFill>
              </a:rPr>
              <a:t>library for developing frameworks that can efficiently run </a:t>
            </a:r>
            <a:r>
              <a:rPr lang="en-US" dirty="0" smtClean="0">
                <a:solidFill>
                  <a:srgbClr val="0071C5">
                    <a:lumMod val="50000"/>
                  </a:srgbClr>
                </a:solidFill>
              </a:rPr>
              <a:t>DL computations </a:t>
            </a:r>
            <a:r>
              <a:rPr lang="en-US" dirty="0">
                <a:solidFill>
                  <a:srgbClr val="0071C5">
                    <a:lumMod val="50000"/>
                  </a:srgbClr>
                </a:solidFill>
              </a:rPr>
              <a:t>on a variety of compute platforms. </a:t>
            </a:r>
          </a:p>
        </p:txBody>
      </p:sp>
      <p:pic>
        <p:nvPicPr>
          <p:cNvPr id="5" name="Picture 2" descr="Picture 2"/>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41000"/>
                    </a14:imgEffect>
                    <a14:imgEffect>
                      <a14:brightnessContrast contrast="36000"/>
                    </a14:imgEffect>
                  </a14:imgLayer>
                </a14:imgProps>
              </a:ext>
            </a:extLst>
          </a:blip>
          <a:stretch>
            <a:fillRect/>
          </a:stretch>
        </p:blipFill>
        <p:spPr>
          <a:xfrm>
            <a:off x="1053172" y="1954530"/>
            <a:ext cx="7305435" cy="2656521"/>
          </a:xfrm>
          <a:prstGeom prst="rect">
            <a:avLst/>
          </a:prstGeom>
          <a:ln w="12700">
            <a:miter lim="400000"/>
          </a:ln>
        </p:spPr>
      </p:pic>
      <p:sp>
        <p:nvSpPr>
          <p:cNvPr id="3" name="TextBox 2"/>
          <p:cNvSpPr txBox="1"/>
          <p:nvPr/>
        </p:nvSpPr>
        <p:spPr>
          <a:xfrm>
            <a:off x="10081227" y="-171450"/>
            <a:ext cx="65"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900" b="0" i="1" u="none" strike="noStrike" cap="none" spc="0" normalizeH="0" baseline="0">
              <a:ln>
                <a:noFill/>
              </a:ln>
              <a:solidFill>
                <a:srgbClr val="A7A7A7"/>
              </a:solidFill>
              <a:effectLst/>
              <a:uFillTx/>
              <a:latin typeface="Intel Clear Light"/>
              <a:ea typeface="Intel Clear Light"/>
              <a:cs typeface="Intel Clear Light"/>
              <a:sym typeface="Intel Clear Light"/>
            </a:endParaRPr>
          </a:p>
        </p:txBody>
      </p:sp>
    </p:spTree>
    <p:extLst>
      <p:ext uri="{BB962C8B-B14F-4D97-AF65-F5344CB8AC3E}">
        <p14:creationId xmlns:p14="http://schemas.microsoft.com/office/powerpoint/2010/main" val="694021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smtClean="0"/>
              <a:t>nGraph</a:t>
            </a:r>
            <a:r>
              <a:rPr lang="en-US" dirty="0" smtClean="0"/>
              <a:t>™ Library</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53</a:t>
            </a:fld>
            <a:endParaRPr lang="uk-UA"/>
          </a:p>
        </p:txBody>
      </p:sp>
      <p:sp>
        <p:nvSpPr>
          <p:cNvPr id="6" name="Rectangle 5"/>
          <p:cNvSpPr/>
          <p:nvPr/>
        </p:nvSpPr>
        <p:spPr>
          <a:xfrm>
            <a:off x="455611" y="1175326"/>
            <a:ext cx="8229602" cy="1708160"/>
          </a:xfrm>
          <a:prstGeom prst="rect">
            <a:avLst/>
          </a:prstGeom>
        </p:spPr>
        <p:txBody>
          <a:bodyPr wrap="square">
            <a:spAutoFit/>
          </a:bodyPr>
          <a:lstStyle/>
          <a:p>
            <a:pPr>
              <a:spcBef>
                <a:spcPts val="600"/>
              </a:spcBef>
            </a:pPr>
            <a:r>
              <a:rPr lang="en-US" dirty="0">
                <a:solidFill>
                  <a:srgbClr val="0071C5">
                    <a:lumMod val="50000"/>
                  </a:srgbClr>
                </a:solidFill>
              </a:rPr>
              <a:t>It consists of three primary API components:</a:t>
            </a:r>
          </a:p>
          <a:p>
            <a:pPr marL="285750" indent="-285750">
              <a:spcBef>
                <a:spcPts val="600"/>
              </a:spcBef>
              <a:buFont typeface="Arial" charset="0"/>
              <a:buChar char="•"/>
            </a:pPr>
            <a:r>
              <a:rPr lang="en-US" dirty="0">
                <a:solidFill>
                  <a:srgbClr val="0071C5">
                    <a:lumMod val="50000"/>
                  </a:srgbClr>
                </a:solidFill>
              </a:rPr>
              <a:t>An API for creating computational </a:t>
            </a:r>
            <a:r>
              <a:rPr lang="en-US" dirty="0" smtClean="0">
                <a:solidFill>
                  <a:srgbClr val="0071C5">
                    <a:lumMod val="50000"/>
                  </a:srgbClr>
                </a:solidFill>
              </a:rPr>
              <a:t>graphs.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Two </a:t>
            </a:r>
            <a:r>
              <a:rPr lang="en-US" dirty="0" smtClean="0">
                <a:solidFill>
                  <a:srgbClr val="0071C5">
                    <a:lumMod val="50000"/>
                  </a:srgbClr>
                </a:solidFill>
              </a:rPr>
              <a:t>higher-level front-end </a:t>
            </a:r>
            <a:r>
              <a:rPr lang="en-US" dirty="0">
                <a:solidFill>
                  <a:srgbClr val="0071C5">
                    <a:lumMod val="50000"/>
                  </a:srgbClr>
                </a:solidFill>
              </a:rPr>
              <a:t>APIs utilizing the </a:t>
            </a:r>
            <a:r>
              <a:rPr lang="en-US" dirty="0" smtClean="0">
                <a:solidFill>
                  <a:srgbClr val="0071C5">
                    <a:lumMod val="50000"/>
                  </a:srgbClr>
                </a:solidFill>
              </a:rPr>
              <a:t>graph </a:t>
            </a:r>
            <a:r>
              <a:rPr lang="en-US" dirty="0">
                <a:solidFill>
                  <a:srgbClr val="0071C5">
                    <a:lumMod val="50000"/>
                  </a:srgbClr>
                </a:solidFill>
              </a:rPr>
              <a:t>API for common </a:t>
            </a:r>
            <a:r>
              <a:rPr lang="en-US" dirty="0" smtClean="0">
                <a:solidFill>
                  <a:srgbClr val="0071C5">
                    <a:lumMod val="50000"/>
                  </a:srgbClr>
                </a:solidFill>
              </a:rPr>
              <a:t>DL workflows.</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A transformer API for compiling these graphs and executing </a:t>
            </a:r>
            <a:r>
              <a:rPr lang="en-US" dirty="0" smtClean="0">
                <a:solidFill>
                  <a:srgbClr val="0071C5">
                    <a:lumMod val="50000"/>
                  </a:srgbClr>
                </a:solidFill>
              </a:rPr>
              <a:t>them.</a:t>
            </a:r>
            <a:endParaRPr lang="en-US" dirty="0">
              <a:solidFill>
                <a:srgbClr val="0071C5">
                  <a:lumMod val="50000"/>
                </a:srgbClr>
              </a:solidFill>
            </a:endParaRPr>
          </a:p>
        </p:txBody>
      </p:sp>
      <p:pic>
        <p:nvPicPr>
          <p:cNvPr id="5" name="Picture 22" descr="Picture 22"/>
          <p:cNvPicPr>
            <a:picLocks noChangeAspect="1"/>
          </p:cNvPicPr>
          <p:nvPr/>
        </p:nvPicPr>
        <p:blipFill>
          <a:blip r:embed="rId3">
            <a:extLst/>
          </a:blip>
          <a:stretch>
            <a:fillRect/>
          </a:stretch>
        </p:blipFill>
        <p:spPr>
          <a:xfrm>
            <a:off x="887975" y="3485732"/>
            <a:ext cx="5218755" cy="971458"/>
          </a:xfrm>
          <a:prstGeom prst="rect">
            <a:avLst/>
          </a:prstGeom>
          <a:ln w="12700">
            <a:miter lim="400000"/>
          </a:ln>
        </p:spPr>
      </p:pic>
      <p:grpSp>
        <p:nvGrpSpPr>
          <p:cNvPr id="7" name="Group 24"/>
          <p:cNvGrpSpPr/>
          <p:nvPr/>
        </p:nvGrpSpPr>
        <p:grpSpPr>
          <a:xfrm>
            <a:off x="6268697" y="3527798"/>
            <a:ext cx="2603854" cy="894120"/>
            <a:chOff x="580837" y="0"/>
            <a:chExt cx="2603853" cy="894118"/>
          </a:xfrm>
        </p:grpSpPr>
        <p:pic>
          <p:nvPicPr>
            <p:cNvPr id="8" name="Picture 27" descr="Picture 27"/>
            <p:cNvPicPr>
              <a:picLocks noChangeAspect="1"/>
            </p:cNvPicPr>
            <p:nvPr/>
          </p:nvPicPr>
          <p:blipFill>
            <a:blip r:embed="rId4">
              <a:alphaModFix amt="55430"/>
              <a:extLst/>
            </a:blip>
            <a:stretch>
              <a:fillRect/>
            </a:stretch>
          </p:blipFill>
          <p:spPr>
            <a:xfrm>
              <a:off x="580837" y="0"/>
              <a:ext cx="2514599" cy="894118"/>
            </a:xfrm>
            <a:prstGeom prst="rect">
              <a:avLst/>
            </a:prstGeom>
            <a:ln w="12700" cap="flat">
              <a:noFill/>
              <a:miter lim="400000"/>
            </a:ln>
            <a:effectLst/>
          </p:spPr>
        </p:pic>
        <p:sp>
          <p:nvSpPr>
            <p:cNvPr id="9" name="Shape 246"/>
            <p:cNvSpPr txBox="1"/>
            <p:nvPr/>
          </p:nvSpPr>
          <p:spPr>
            <a:xfrm>
              <a:off x="1743508" y="8085"/>
              <a:ext cx="1441182" cy="7770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13" tIns="19013" rIns="19013" bIns="19013" numCol="1" anchor="ctr">
              <a:spAutoFit/>
            </a:bodyPr>
            <a:lstStyle/>
            <a:p>
              <a:pPr defTabSz="684566">
                <a:defRPr sz="1100">
                  <a:solidFill>
                    <a:srgbClr val="323F4F"/>
                  </a:solidFill>
                  <a:latin typeface="Maven Pro Bold"/>
                  <a:ea typeface="Maven Pro Bold"/>
                  <a:cs typeface="Maven Pro Bold"/>
                  <a:sym typeface="Maven Pro Bold"/>
                </a:defRPr>
              </a:pPr>
              <a:r>
                <a:rPr sz="1600" dirty="0"/>
                <a:t>neon</a:t>
              </a:r>
              <a:r>
                <a:rPr sz="1600" dirty="0">
                  <a:latin typeface="Intel Clear Pro"/>
                  <a:ea typeface="Intel Clear Pro"/>
                  <a:cs typeface="Intel Clear Pro"/>
                  <a:sym typeface="Intel Clear Pro"/>
                </a:rPr>
                <a:t> </a:t>
              </a:r>
            </a:p>
            <a:p>
              <a:pPr defTabSz="684566">
                <a:defRPr sz="1100">
                  <a:solidFill>
                    <a:srgbClr val="323F4F"/>
                  </a:solidFill>
                  <a:latin typeface="Maven Pro"/>
                  <a:ea typeface="Maven Pro"/>
                  <a:cs typeface="Maven Pro"/>
                  <a:sym typeface="Maven Pro"/>
                </a:defRPr>
              </a:pPr>
              <a:r>
                <a:rPr sz="1600" dirty="0"/>
                <a:t>deep learning</a:t>
              </a:r>
              <a:endParaRPr sz="1600" dirty="0">
                <a:latin typeface="+mn-lt"/>
                <a:ea typeface="+mn-ea"/>
                <a:cs typeface="+mn-cs"/>
                <a:sym typeface="Helvetica"/>
              </a:endParaRPr>
            </a:p>
            <a:p>
              <a:pPr defTabSz="684566">
                <a:defRPr sz="1100">
                  <a:solidFill>
                    <a:srgbClr val="323F4F"/>
                  </a:solidFill>
                  <a:latin typeface="Maven Pro"/>
                  <a:ea typeface="Maven Pro"/>
                  <a:cs typeface="Maven Pro"/>
                  <a:sym typeface="Maven Pro"/>
                </a:defRPr>
              </a:pPr>
              <a:r>
                <a:rPr sz="1600" dirty="0"/>
                <a:t>framework</a:t>
              </a:r>
            </a:p>
          </p:txBody>
        </p:sp>
        <p:grpSp>
          <p:nvGrpSpPr>
            <p:cNvPr id="10" name="Group 244"/>
            <p:cNvGrpSpPr/>
            <p:nvPr/>
          </p:nvGrpSpPr>
          <p:grpSpPr>
            <a:xfrm>
              <a:off x="730796" y="174233"/>
              <a:ext cx="671252" cy="496431"/>
              <a:chOff x="0" y="0"/>
              <a:chExt cx="671251" cy="496429"/>
            </a:xfrm>
          </p:grpSpPr>
          <p:sp>
            <p:nvSpPr>
              <p:cNvPr id="11" name="Shape 222"/>
              <p:cNvSpPr/>
              <p:nvPr/>
            </p:nvSpPr>
            <p:spPr>
              <a:xfrm>
                <a:off x="-1" y="195040"/>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2" name="Shape 223"/>
              <p:cNvSpPr/>
              <p:nvPr/>
            </p:nvSpPr>
            <p:spPr>
              <a:xfrm>
                <a:off x="186145" y="195040"/>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3" name="Shape 224"/>
              <p:cNvSpPr/>
              <p:nvPr/>
            </p:nvSpPr>
            <p:spPr>
              <a:xfrm>
                <a:off x="372290" y="195040"/>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4" name="Shape 225"/>
              <p:cNvSpPr/>
              <p:nvPr/>
            </p:nvSpPr>
            <p:spPr>
              <a:xfrm>
                <a:off x="558435" y="195040"/>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5" name="Shape 226"/>
              <p:cNvSpPr/>
              <p:nvPr/>
            </p:nvSpPr>
            <p:spPr>
              <a:xfrm>
                <a:off x="89901" y="39008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6" name="Shape 227"/>
              <p:cNvSpPr/>
              <p:nvPr/>
            </p:nvSpPr>
            <p:spPr>
              <a:xfrm>
                <a:off x="276046" y="39008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7" name="Shape 228"/>
              <p:cNvSpPr/>
              <p:nvPr/>
            </p:nvSpPr>
            <p:spPr>
              <a:xfrm>
                <a:off x="462191" y="39008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8" name="Shape 229"/>
              <p:cNvSpPr/>
              <p:nvPr/>
            </p:nvSpPr>
            <p:spPr>
              <a:xfrm>
                <a:off x="89901" y="-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19" name="Shape 230"/>
              <p:cNvSpPr/>
              <p:nvPr/>
            </p:nvSpPr>
            <p:spPr>
              <a:xfrm>
                <a:off x="276046" y="-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20" name="Shape 231"/>
              <p:cNvSpPr/>
              <p:nvPr/>
            </p:nvSpPr>
            <p:spPr>
              <a:xfrm>
                <a:off x="462191" y="-1"/>
                <a:ext cx="112817" cy="106349"/>
              </a:xfrm>
              <a:prstGeom prst="ellipse">
                <a:avLst/>
              </a:prstGeom>
              <a:solidFill>
                <a:srgbClr val="000000"/>
              </a:solidFill>
              <a:ln w="12700" cap="flat">
                <a:noFill/>
                <a:miter lim="400000"/>
              </a:ln>
              <a:effectLst/>
            </p:spPr>
            <p:txBody>
              <a:bodyPr wrap="square" lIns="45718" tIns="45718" rIns="45718" bIns="45718" numCol="1" anchor="ctr">
                <a:noAutofit/>
              </a:bodyPr>
              <a:lstStyle/>
              <a:p>
                <a:pPr defTabSz="684566">
                  <a:defRPr sz="800">
                    <a:solidFill>
                      <a:srgbClr val="FFFFFF"/>
                    </a:solidFill>
                    <a:effectLst>
                      <a:outerShdw blurRad="38100" dist="12700" dir="5400000" rotWithShape="0">
                        <a:srgbClr val="000000">
                          <a:alpha val="80000"/>
                        </a:srgbClr>
                      </a:outerShdw>
                    </a:effectLst>
                    <a:latin typeface="Helvetica Neue Medium"/>
                    <a:ea typeface="Helvetica Neue Medium"/>
                    <a:cs typeface="Helvetica Neue Medium"/>
                    <a:sym typeface="Helvetica Neue Medium"/>
                  </a:defRPr>
                </a:pPr>
                <a:endParaRPr sz="1600"/>
              </a:p>
            </p:txBody>
          </p:sp>
          <p:sp>
            <p:nvSpPr>
              <p:cNvPr id="21" name="Shape 232"/>
              <p:cNvSpPr/>
              <p:nvPr/>
            </p:nvSpPr>
            <p:spPr>
              <a:xfrm flipH="1" flipV="1">
                <a:off x="77713"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2" name="Shape 233"/>
              <p:cNvSpPr/>
              <p:nvPr/>
            </p:nvSpPr>
            <p:spPr>
              <a:xfrm flipV="1">
                <a:off x="173605"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3" name="Shape 234"/>
              <p:cNvSpPr/>
              <p:nvPr/>
            </p:nvSpPr>
            <p:spPr>
              <a:xfrm flipH="1" flipV="1">
                <a:off x="263858"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4" name="Shape 235"/>
              <p:cNvSpPr/>
              <p:nvPr/>
            </p:nvSpPr>
            <p:spPr>
              <a:xfrm flipV="1">
                <a:off x="359750"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5" name="Shape 236"/>
              <p:cNvSpPr/>
              <p:nvPr/>
            </p:nvSpPr>
            <p:spPr>
              <a:xfrm flipH="1" flipV="1">
                <a:off x="450003"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6" name="Shape 237"/>
              <p:cNvSpPr/>
              <p:nvPr/>
            </p:nvSpPr>
            <p:spPr>
              <a:xfrm flipV="1">
                <a:off x="545896" y="297109"/>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7" name="Shape 238"/>
              <p:cNvSpPr/>
              <p:nvPr/>
            </p:nvSpPr>
            <p:spPr>
              <a:xfrm flipH="1" flipV="1">
                <a:off x="167965" y="105684"/>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8" name="Shape 239"/>
              <p:cNvSpPr/>
              <p:nvPr/>
            </p:nvSpPr>
            <p:spPr>
              <a:xfrm flipV="1">
                <a:off x="269498" y="105684"/>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29" name="Shape 240"/>
              <p:cNvSpPr/>
              <p:nvPr/>
            </p:nvSpPr>
            <p:spPr>
              <a:xfrm flipH="1" flipV="1">
                <a:off x="354110" y="105684"/>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30" name="Shape 241"/>
              <p:cNvSpPr/>
              <p:nvPr/>
            </p:nvSpPr>
            <p:spPr>
              <a:xfrm flipV="1">
                <a:off x="455643" y="100367"/>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31" name="Shape 242"/>
              <p:cNvSpPr/>
              <p:nvPr/>
            </p:nvSpPr>
            <p:spPr>
              <a:xfrm flipH="1" flipV="1">
                <a:off x="540255" y="105684"/>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sp>
            <p:nvSpPr>
              <p:cNvPr id="32" name="Shape 243"/>
              <p:cNvSpPr/>
              <p:nvPr/>
            </p:nvSpPr>
            <p:spPr>
              <a:xfrm flipV="1">
                <a:off x="72071" y="100367"/>
                <a:ext cx="43638" cy="96910"/>
              </a:xfrm>
              <a:prstGeom prst="line">
                <a:avLst/>
              </a:prstGeom>
              <a:noFill/>
              <a:ln w="12700" cap="flat">
                <a:solidFill>
                  <a:srgbClr val="000000"/>
                </a:solidFill>
                <a:prstDash val="solid"/>
                <a:miter lim="400000"/>
                <a:tailEnd type="triangle" w="med" len="med"/>
              </a:ln>
              <a:effectLst/>
            </p:spPr>
            <p:txBody>
              <a:bodyPr wrap="square" lIns="45718" tIns="45718" rIns="45718" bIns="45718" numCol="1" anchor="t">
                <a:noAutofit/>
              </a:bodyPr>
              <a:lstStyle/>
              <a:p>
                <a:endParaRPr sz="1600"/>
              </a:p>
            </p:txBody>
          </p:sp>
        </p:grpSp>
      </p:grpSp>
    </p:spTree>
    <p:extLst>
      <p:ext uri="{BB962C8B-B14F-4D97-AF65-F5344CB8AC3E}">
        <p14:creationId xmlns:p14="http://schemas.microsoft.com/office/powerpoint/2010/main" val="7039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par>
                          <p:cTn id="18" fill="hold">
                            <p:stCondLst>
                              <p:cond delay="500"/>
                            </p:stCondLst>
                            <p:childTnLst>
                              <p:par>
                                <p:cTn id="19" presetID="2" presetClass="entr" presetSubtype="2"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par>
                          <p:cTn id="23" fill="hold">
                            <p:stCondLst>
                              <p:cond delay="1000"/>
                            </p:stCondLst>
                            <p:childTnLst>
                              <p:par>
                                <p:cTn id="24" presetID="2" presetClass="entr" presetSubtype="2"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3" end="3"/>
                                            </p:txEl>
                                          </p:spTgt>
                                        </p:tgtEl>
                                        <p:attrNameLst>
                                          <p:attrName>style.visibility</p:attrName>
                                        </p:attrNameLst>
                                      </p:cBhvr>
                                      <p:to>
                                        <p:strVal val="visible"/>
                                      </p:to>
                                    </p:set>
                                    <p:animEffect transition="in" filter="fade">
                                      <p:cBhvr>
                                        <p:cTn id="3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118" name="Right Arrow 117"/>
          <p:cNvSpPr/>
          <p:nvPr/>
        </p:nvSpPr>
        <p:spPr>
          <a:xfrm>
            <a:off x="3623225" y="2940883"/>
            <a:ext cx="433642" cy="1821777"/>
          </a:xfrm>
          <a:prstGeom prst="rightArrow">
            <a:avLst>
              <a:gd name="adj1" fmla="val 76351"/>
              <a:gd name="adj2" fmla="val 60343"/>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err="1"/>
              <a:t>nGraph</a:t>
            </a:r>
            <a:r>
              <a:rPr lang="en-US" dirty="0"/>
              <a:t>™ Library</a:t>
            </a:r>
          </a:p>
        </p:txBody>
      </p:sp>
      <p:sp>
        <p:nvSpPr>
          <p:cNvPr id="2" name="Slide Number Placeholder 1"/>
          <p:cNvSpPr>
            <a:spLocks noGrp="1"/>
          </p:cNvSpPr>
          <p:nvPr>
            <p:ph type="sldNum" sz="quarter" idx="2"/>
          </p:nvPr>
        </p:nvSpPr>
        <p:spPr/>
        <p:txBody>
          <a:bodyPr/>
          <a:lstStyle/>
          <a:p>
            <a:fld id="{86CB4B4D-7CA3-9044-876B-883B54F8677D}" type="slidenum">
              <a:rPr lang="uk-UA" smtClean="0"/>
              <a:pPr/>
              <a:t>54</a:t>
            </a:fld>
            <a:endParaRPr lang="uk-UA"/>
          </a:p>
        </p:txBody>
      </p:sp>
      <p:sp>
        <p:nvSpPr>
          <p:cNvPr id="6" name="Rectangle 5"/>
          <p:cNvSpPr/>
          <p:nvPr/>
        </p:nvSpPr>
        <p:spPr>
          <a:xfrm>
            <a:off x="455611" y="1175326"/>
            <a:ext cx="7876859" cy="1277273"/>
          </a:xfrm>
          <a:prstGeom prst="rect">
            <a:avLst/>
          </a:prstGeom>
        </p:spPr>
        <p:txBody>
          <a:bodyPr wrap="square">
            <a:spAutoFit/>
          </a:bodyPr>
          <a:lstStyle/>
          <a:p>
            <a:pPr>
              <a:spcBef>
                <a:spcPts val="600"/>
              </a:spcBef>
            </a:pPr>
            <a:r>
              <a:rPr lang="en-US" dirty="0">
                <a:solidFill>
                  <a:srgbClr val="0071C5">
                    <a:lumMod val="50000"/>
                  </a:srgbClr>
                </a:solidFill>
              </a:rPr>
              <a:t>C</a:t>
            </a:r>
            <a:r>
              <a:rPr lang="en-US" dirty="0" smtClean="0">
                <a:solidFill>
                  <a:srgbClr val="0071C5">
                    <a:lumMod val="50000"/>
                  </a:srgbClr>
                </a:solidFill>
              </a:rPr>
              <a:t>reates </a:t>
            </a:r>
            <a:r>
              <a:rPr lang="en-US" dirty="0">
                <a:solidFill>
                  <a:srgbClr val="0071C5">
                    <a:lumMod val="50000"/>
                  </a:srgbClr>
                </a:solidFill>
              </a:rPr>
              <a:t>an intermediate representation (IR) for a model </a:t>
            </a:r>
            <a:r>
              <a:rPr lang="en-US" dirty="0" smtClean="0">
                <a:solidFill>
                  <a:srgbClr val="0071C5">
                    <a:lumMod val="50000"/>
                  </a:srgbClr>
                </a:solidFill>
              </a:rPr>
              <a:t>that allows </a:t>
            </a:r>
            <a:r>
              <a:rPr lang="en-US" dirty="0">
                <a:solidFill>
                  <a:srgbClr val="0071C5">
                    <a:lumMod val="50000"/>
                  </a:srgbClr>
                </a:solidFill>
              </a:rPr>
              <a:t>for execution across current and future platforms. </a:t>
            </a:r>
            <a:endParaRPr lang="en-US" dirty="0" smtClean="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O</a:t>
            </a:r>
            <a:r>
              <a:rPr lang="en-US" dirty="0" smtClean="0">
                <a:solidFill>
                  <a:srgbClr val="0071C5">
                    <a:lumMod val="50000"/>
                  </a:srgbClr>
                </a:solidFill>
              </a:rPr>
              <a:t>ffers </a:t>
            </a:r>
            <a:r>
              <a:rPr lang="en-US" dirty="0">
                <a:solidFill>
                  <a:srgbClr val="0071C5">
                    <a:lumMod val="50000"/>
                  </a:srgbClr>
                </a:solidFill>
              </a:rPr>
              <a:t>connectors to popular frameworks and back-ends for compiling and executing this IR on IA, GPUs </a:t>
            </a:r>
            <a:r>
              <a:rPr lang="en-US" dirty="0" smtClean="0">
                <a:solidFill>
                  <a:srgbClr val="0071C5">
                    <a:lumMod val="50000"/>
                  </a:srgbClr>
                </a:solidFill>
              </a:rPr>
              <a:t>and Intel® hardware.</a:t>
            </a:r>
            <a:endParaRPr lang="en-US" dirty="0">
              <a:solidFill>
                <a:srgbClr val="0071C5">
                  <a:lumMod val="50000"/>
                </a:srgbClr>
              </a:solidFill>
            </a:endParaRPr>
          </a:p>
        </p:txBody>
      </p:sp>
      <p:grpSp>
        <p:nvGrpSpPr>
          <p:cNvPr id="49" name="Rounded Rectangle 65"/>
          <p:cNvGrpSpPr/>
          <p:nvPr/>
        </p:nvGrpSpPr>
        <p:grpSpPr>
          <a:xfrm>
            <a:off x="1794510" y="2942813"/>
            <a:ext cx="1859327" cy="338552"/>
            <a:chOff x="0" y="-9256"/>
            <a:chExt cx="1239352" cy="338551"/>
          </a:xfrm>
        </p:grpSpPr>
        <p:sp>
          <p:nvSpPr>
            <p:cNvPr id="50"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1" name="DL Studio"/>
            <p:cNvSpPr txBox="1"/>
            <p:nvPr/>
          </p:nvSpPr>
          <p:spPr>
            <a:xfrm>
              <a:off x="15598" y="-9256"/>
              <a:ext cx="1208156" cy="33855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600" dirty="0" smtClean="0"/>
                <a:t>neon™</a:t>
              </a:r>
              <a:endParaRPr sz="1600" dirty="0"/>
            </a:p>
          </p:txBody>
        </p:sp>
      </p:grpSp>
      <p:sp>
        <p:nvSpPr>
          <p:cNvPr id="52" name="Right Arrow 51"/>
          <p:cNvSpPr/>
          <p:nvPr/>
        </p:nvSpPr>
        <p:spPr>
          <a:xfrm>
            <a:off x="1223010" y="2976765"/>
            <a:ext cx="560070" cy="2378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grpSp>
        <p:nvGrpSpPr>
          <p:cNvPr id="53" name="Rounded Rectangle 65"/>
          <p:cNvGrpSpPr/>
          <p:nvPr/>
        </p:nvGrpSpPr>
        <p:grpSpPr>
          <a:xfrm>
            <a:off x="1794510" y="3285589"/>
            <a:ext cx="1859327" cy="369330"/>
            <a:chOff x="0" y="-24645"/>
            <a:chExt cx="1239352" cy="369329"/>
          </a:xfrm>
        </p:grpSpPr>
        <p:sp>
          <p:nvSpPr>
            <p:cNvPr id="54"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5"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smtClean="0"/>
                <a:t>Caffe2*</a:t>
              </a:r>
              <a:endParaRPr sz="1800" dirty="0"/>
            </a:p>
          </p:txBody>
        </p:sp>
      </p:grpSp>
      <p:grpSp>
        <p:nvGrpSpPr>
          <p:cNvPr id="56" name="Rounded Rectangle 65"/>
          <p:cNvGrpSpPr/>
          <p:nvPr/>
        </p:nvGrpSpPr>
        <p:grpSpPr>
          <a:xfrm>
            <a:off x="1794510" y="3645036"/>
            <a:ext cx="1859327" cy="369330"/>
            <a:chOff x="0" y="-24645"/>
            <a:chExt cx="1239352" cy="369329"/>
          </a:xfrm>
        </p:grpSpPr>
        <p:sp>
          <p:nvSpPr>
            <p:cNvPr id="57"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58"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smtClean="0"/>
                <a:t>Torch*</a:t>
              </a:r>
              <a:endParaRPr sz="1800" dirty="0"/>
            </a:p>
          </p:txBody>
        </p:sp>
      </p:grpSp>
      <p:grpSp>
        <p:nvGrpSpPr>
          <p:cNvPr id="59" name="Rounded Rectangle 65"/>
          <p:cNvGrpSpPr/>
          <p:nvPr/>
        </p:nvGrpSpPr>
        <p:grpSpPr>
          <a:xfrm>
            <a:off x="1794510" y="4001921"/>
            <a:ext cx="1859327" cy="369330"/>
            <a:chOff x="0" y="-24645"/>
            <a:chExt cx="1239352" cy="369329"/>
          </a:xfrm>
        </p:grpSpPr>
        <p:sp>
          <p:nvSpPr>
            <p:cNvPr id="60"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61"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smtClean="0"/>
                <a:t>TensorFlow</a:t>
              </a:r>
              <a:r>
                <a:rPr lang="en-US" sz="1800" dirty="0"/>
                <a:t>*</a:t>
              </a:r>
              <a:endParaRPr sz="1800" dirty="0"/>
            </a:p>
          </p:txBody>
        </p:sp>
      </p:grpSp>
      <p:grpSp>
        <p:nvGrpSpPr>
          <p:cNvPr id="62" name="Rounded Rectangle 65"/>
          <p:cNvGrpSpPr/>
          <p:nvPr/>
        </p:nvGrpSpPr>
        <p:grpSpPr>
          <a:xfrm>
            <a:off x="1794510" y="4361368"/>
            <a:ext cx="1859327" cy="369330"/>
            <a:chOff x="0" y="-24645"/>
            <a:chExt cx="1239352" cy="369329"/>
          </a:xfrm>
        </p:grpSpPr>
        <p:sp>
          <p:nvSpPr>
            <p:cNvPr id="64"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65"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800" dirty="0" err="1" smtClean="0"/>
                <a:t>MXNet</a:t>
              </a:r>
              <a:r>
                <a:rPr lang="en-US" sz="1800" dirty="0"/>
                <a:t>*</a:t>
              </a:r>
              <a:endParaRPr sz="1800" dirty="0"/>
            </a:p>
          </p:txBody>
        </p:sp>
      </p:grpSp>
      <p:sp>
        <p:nvSpPr>
          <p:cNvPr id="66" name="Oval 28"/>
          <p:cNvSpPr/>
          <p:nvPr/>
        </p:nvSpPr>
        <p:spPr>
          <a:xfrm>
            <a:off x="806938" y="2988616"/>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67" name="Oval 28"/>
          <p:cNvSpPr/>
          <p:nvPr/>
        </p:nvSpPr>
        <p:spPr>
          <a:xfrm>
            <a:off x="1029861" y="3357134"/>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68" name="Oval 28"/>
          <p:cNvSpPr/>
          <p:nvPr/>
        </p:nvSpPr>
        <p:spPr>
          <a:xfrm>
            <a:off x="738624" y="3356414"/>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69" name="Oval 28"/>
          <p:cNvSpPr/>
          <p:nvPr/>
        </p:nvSpPr>
        <p:spPr>
          <a:xfrm>
            <a:off x="844667" y="4433042"/>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0" name="Oval 28"/>
          <p:cNvSpPr/>
          <p:nvPr/>
        </p:nvSpPr>
        <p:spPr>
          <a:xfrm>
            <a:off x="1142851" y="3680144"/>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1" name="Oval 28"/>
          <p:cNvSpPr/>
          <p:nvPr/>
        </p:nvSpPr>
        <p:spPr>
          <a:xfrm>
            <a:off x="726922" y="4001921"/>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2" name="Oval 28"/>
          <p:cNvSpPr/>
          <p:nvPr/>
        </p:nvSpPr>
        <p:spPr>
          <a:xfrm>
            <a:off x="1077594" y="4073595"/>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3" name="Oval 28"/>
          <p:cNvSpPr/>
          <p:nvPr/>
        </p:nvSpPr>
        <p:spPr>
          <a:xfrm>
            <a:off x="519215" y="3148880"/>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4" name="Oval 28"/>
          <p:cNvSpPr/>
          <p:nvPr/>
        </p:nvSpPr>
        <p:spPr>
          <a:xfrm>
            <a:off x="908484" y="3683607"/>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5" name="Oval 28"/>
          <p:cNvSpPr/>
          <p:nvPr/>
        </p:nvSpPr>
        <p:spPr>
          <a:xfrm>
            <a:off x="577298" y="3616450"/>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6" name="Oval 28"/>
          <p:cNvSpPr/>
          <p:nvPr/>
        </p:nvSpPr>
        <p:spPr>
          <a:xfrm>
            <a:off x="555821" y="4313968"/>
            <a:ext cx="225981" cy="225981"/>
          </a:xfrm>
          <a:prstGeom prst="ellipse">
            <a:avLst/>
          </a:prstGeom>
          <a:solidFill>
            <a:schemeClr val="accent1"/>
          </a:solidFill>
          <a:ln w="12700">
            <a:miter lim="400000"/>
          </a:ln>
        </p:spPr>
        <p:txBody>
          <a:bodyPr lIns="45718" tIns="45718" rIns="45718" bIns="45718" anchor="ctr"/>
          <a:lstStyle/>
          <a:p>
            <a:pPr algn="ctr">
              <a:defRPr sz="1300">
                <a:solidFill>
                  <a:srgbClr val="FFFFFF"/>
                </a:solidFill>
              </a:defRPr>
            </a:pPr>
            <a:endParaRPr/>
          </a:p>
        </p:txBody>
      </p:sp>
      <p:sp>
        <p:nvSpPr>
          <p:cNvPr id="77" name="Right Arrow 76"/>
          <p:cNvSpPr/>
          <p:nvPr/>
        </p:nvSpPr>
        <p:spPr>
          <a:xfrm>
            <a:off x="1223010" y="4451511"/>
            <a:ext cx="560070" cy="2378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79" name="Right Arrow 78"/>
          <p:cNvSpPr/>
          <p:nvPr/>
        </p:nvSpPr>
        <p:spPr>
          <a:xfrm>
            <a:off x="1337836" y="3359044"/>
            <a:ext cx="440461" cy="2378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80" name="Right Arrow 79"/>
          <p:cNvSpPr/>
          <p:nvPr/>
        </p:nvSpPr>
        <p:spPr>
          <a:xfrm>
            <a:off x="1340217" y="4071142"/>
            <a:ext cx="440461" cy="2378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81" name="Right Arrow 80"/>
          <p:cNvSpPr/>
          <p:nvPr/>
        </p:nvSpPr>
        <p:spPr>
          <a:xfrm>
            <a:off x="1435716" y="3702803"/>
            <a:ext cx="342581" cy="23783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82" name="TextBox 23"/>
          <p:cNvSpPr txBox="1"/>
          <p:nvPr/>
        </p:nvSpPr>
        <p:spPr>
          <a:xfrm>
            <a:off x="460239" y="2588935"/>
            <a:ext cx="764633"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300">
                <a:solidFill>
                  <a:srgbClr val="003C71"/>
                </a:solidFill>
              </a:defRPr>
            </a:lvl1pPr>
          </a:lstStyle>
          <a:p>
            <a:r>
              <a:rPr sz="1800" dirty="0">
                <a:solidFill>
                  <a:schemeClr val="accent1">
                    <a:lumMod val="50000"/>
                  </a:schemeClr>
                </a:solidFill>
                <a:latin typeface="+mj-ea"/>
              </a:rPr>
              <a:t>Models</a:t>
            </a:r>
          </a:p>
        </p:txBody>
      </p:sp>
      <p:sp>
        <p:nvSpPr>
          <p:cNvPr id="83" name="TextBox 24"/>
          <p:cNvSpPr txBox="1"/>
          <p:nvPr/>
        </p:nvSpPr>
        <p:spPr>
          <a:xfrm>
            <a:off x="7092687" y="2588935"/>
            <a:ext cx="1011495"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300">
                <a:solidFill>
                  <a:srgbClr val="003C71"/>
                </a:solidFill>
              </a:defRPr>
            </a:lvl1pPr>
          </a:lstStyle>
          <a:p>
            <a:r>
              <a:rPr sz="1800" dirty="0">
                <a:solidFill>
                  <a:schemeClr val="accent1">
                    <a:lumMod val="50000"/>
                  </a:schemeClr>
                </a:solidFill>
                <a:latin typeface="+mj-ea"/>
              </a:rPr>
              <a:t>Hardware</a:t>
            </a:r>
          </a:p>
        </p:txBody>
      </p:sp>
      <p:sp>
        <p:nvSpPr>
          <p:cNvPr id="84" name="TextBox 27"/>
          <p:cNvSpPr txBox="1"/>
          <p:nvPr/>
        </p:nvSpPr>
        <p:spPr>
          <a:xfrm>
            <a:off x="2082170" y="2588935"/>
            <a:ext cx="1284006"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300">
                <a:solidFill>
                  <a:srgbClr val="003C71"/>
                </a:solidFill>
              </a:defRPr>
            </a:lvl1pPr>
          </a:lstStyle>
          <a:p>
            <a:r>
              <a:rPr sz="1800" dirty="0">
                <a:solidFill>
                  <a:schemeClr val="accent1">
                    <a:lumMod val="50000"/>
                  </a:schemeClr>
                </a:solidFill>
                <a:latin typeface="+mj-ea"/>
              </a:rPr>
              <a:t>Frameworks</a:t>
            </a:r>
          </a:p>
        </p:txBody>
      </p:sp>
      <p:grpSp>
        <p:nvGrpSpPr>
          <p:cNvPr id="85" name="Rounded Rectangle 65"/>
          <p:cNvGrpSpPr/>
          <p:nvPr/>
        </p:nvGrpSpPr>
        <p:grpSpPr>
          <a:xfrm>
            <a:off x="4057811" y="3669926"/>
            <a:ext cx="1859327" cy="319551"/>
            <a:chOff x="0" y="245"/>
            <a:chExt cx="1239352" cy="319550"/>
          </a:xfrm>
        </p:grpSpPr>
        <p:sp>
          <p:nvSpPr>
            <p:cNvPr id="86"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87" name="DL Studio"/>
            <p:cNvSpPr txBox="1"/>
            <p:nvPr/>
          </p:nvSpPr>
          <p:spPr>
            <a:xfrm>
              <a:off x="15598" y="6133"/>
              <a:ext cx="1208156" cy="3077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dirty="0" smtClean="0"/>
                <a:t>Intel </a:t>
              </a:r>
              <a:r>
                <a:rPr lang="en-US" dirty="0" err="1" smtClean="0"/>
                <a:t>nGraph</a:t>
              </a:r>
              <a:r>
                <a:rPr lang="en-US" dirty="0" smtClean="0"/>
                <a:t>™ Library</a:t>
              </a:r>
              <a:endParaRPr dirty="0"/>
            </a:p>
          </p:txBody>
        </p:sp>
      </p:grpSp>
      <p:grpSp>
        <p:nvGrpSpPr>
          <p:cNvPr id="88" name="Rounded Rectangle 65"/>
          <p:cNvGrpSpPr/>
          <p:nvPr/>
        </p:nvGrpSpPr>
        <p:grpSpPr>
          <a:xfrm>
            <a:off x="6339508" y="2940882"/>
            <a:ext cx="2517854" cy="319552"/>
            <a:chOff x="0" y="245"/>
            <a:chExt cx="1239352" cy="319550"/>
          </a:xfrm>
        </p:grpSpPr>
        <p:sp>
          <p:nvSpPr>
            <p:cNvPr id="89"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sz="1400"/>
            </a:p>
          </p:txBody>
        </p:sp>
        <p:sp>
          <p:nvSpPr>
            <p:cNvPr id="90" name="DL Studio"/>
            <p:cNvSpPr txBox="1"/>
            <p:nvPr/>
          </p:nvSpPr>
          <p:spPr>
            <a:xfrm>
              <a:off x="15598" y="36910"/>
              <a:ext cx="1208156" cy="2462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000" dirty="0" smtClean="0"/>
                <a:t>Intel® Nervana™ Neural Network Process</a:t>
              </a:r>
              <a:endParaRPr sz="1000" dirty="0"/>
            </a:p>
          </p:txBody>
        </p:sp>
      </p:grpSp>
      <p:grpSp>
        <p:nvGrpSpPr>
          <p:cNvPr id="91" name="Rounded Rectangle 65"/>
          <p:cNvGrpSpPr/>
          <p:nvPr/>
        </p:nvGrpSpPr>
        <p:grpSpPr>
          <a:xfrm>
            <a:off x="6339508" y="3227991"/>
            <a:ext cx="2517854" cy="461663"/>
            <a:chOff x="0" y="-70812"/>
            <a:chExt cx="1239352" cy="461660"/>
          </a:xfrm>
        </p:grpSpPr>
        <p:sp>
          <p:nvSpPr>
            <p:cNvPr id="92"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93" name="DL Studio"/>
            <p:cNvSpPr txBox="1"/>
            <p:nvPr/>
          </p:nvSpPr>
          <p:spPr>
            <a:xfrm>
              <a:off x="15598" y="-70812"/>
              <a:ext cx="1208156" cy="4616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sz="1200" dirty="0" smtClean="0"/>
                <a:t>Intel® Xeon® </a:t>
              </a:r>
              <a:r>
                <a:rPr lang="en-US" sz="1200" dirty="0"/>
                <a:t>&amp; Intel® </a:t>
              </a:r>
              <a:r>
                <a:rPr lang="en-US" sz="1200" dirty="0" smtClean="0"/>
                <a:t>Xeon </a:t>
              </a:r>
              <a:r>
                <a:rPr lang="en-US" sz="1200" dirty="0"/>
                <a:t>Phi</a:t>
              </a:r>
              <a:r>
                <a:rPr lang="en-US" sz="1200" dirty="0" smtClean="0"/>
                <a:t>™ processors</a:t>
              </a:r>
              <a:endParaRPr sz="1200" dirty="0"/>
            </a:p>
          </p:txBody>
        </p:sp>
      </p:grpSp>
      <p:grpSp>
        <p:nvGrpSpPr>
          <p:cNvPr id="94" name="Rounded Rectangle 65"/>
          <p:cNvGrpSpPr/>
          <p:nvPr/>
        </p:nvGrpSpPr>
        <p:grpSpPr>
          <a:xfrm>
            <a:off x="6339508" y="3665734"/>
            <a:ext cx="2517854" cy="319552"/>
            <a:chOff x="0" y="245"/>
            <a:chExt cx="1239352" cy="319550"/>
          </a:xfrm>
        </p:grpSpPr>
        <p:sp>
          <p:nvSpPr>
            <p:cNvPr id="95"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sz="1400"/>
            </a:p>
          </p:txBody>
        </p:sp>
        <p:sp>
          <p:nvSpPr>
            <p:cNvPr id="96" name="DL Studio"/>
            <p:cNvSpPr txBox="1"/>
            <p:nvPr/>
          </p:nvSpPr>
          <p:spPr>
            <a:xfrm>
              <a:off x="15598" y="6132"/>
              <a:ext cx="1208156" cy="30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dirty="0" smtClean="0"/>
                <a:t>Intel® Movidus™ VPU</a:t>
              </a:r>
              <a:endParaRPr dirty="0"/>
            </a:p>
          </p:txBody>
        </p:sp>
      </p:grpSp>
      <p:grpSp>
        <p:nvGrpSpPr>
          <p:cNvPr id="97" name="Rounded Rectangle 65"/>
          <p:cNvGrpSpPr/>
          <p:nvPr/>
        </p:nvGrpSpPr>
        <p:grpSpPr>
          <a:xfrm>
            <a:off x="6339508" y="4034049"/>
            <a:ext cx="2517854" cy="319552"/>
            <a:chOff x="0" y="245"/>
            <a:chExt cx="1239352" cy="319550"/>
          </a:xfrm>
        </p:grpSpPr>
        <p:sp>
          <p:nvSpPr>
            <p:cNvPr id="98"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sz="1400"/>
            </a:p>
          </p:txBody>
        </p:sp>
        <p:sp>
          <p:nvSpPr>
            <p:cNvPr id="99" name="DL Studio"/>
            <p:cNvSpPr txBox="1"/>
            <p:nvPr/>
          </p:nvSpPr>
          <p:spPr>
            <a:xfrm>
              <a:off x="15598" y="6132"/>
              <a:ext cx="1208156" cy="30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dirty="0" smtClean="0"/>
                <a:t>Integrated Graphics</a:t>
              </a:r>
              <a:endParaRPr dirty="0"/>
            </a:p>
          </p:txBody>
        </p:sp>
      </p:grpSp>
      <p:grpSp>
        <p:nvGrpSpPr>
          <p:cNvPr id="100" name="Rounded Rectangle 65"/>
          <p:cNvGrpSpPr/>
          <p:nvPr/>
        </p:nvGrpSpPr>
        <p:grpSpPr>
          <a:xfrm>
            <a:off x="6339508" y="4386257"/>
            <a:ext cx="2517854" cy="319552"/>
            <a:chOff x="0" y="245"/>
            <a:chExt cx="1239352" cy="319550"/>
          </a:xfrm>
        </p:grpSpPr>
        <p:sp>
          <p:nvSpPr>
            <p:cNvPr id="101"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sz="1400"/>
            </a:p>
          </p:txBody>
        </p:sp>
        <p:sp>
          <p:nvSpPr>
            <p:cNvPr id="102" name="DL Studio"/>
            <p:cNvSpPr txBox="1"/>
            <p:nvPr/>
          </p:nvSpPr>
          <p:spPr>
            <a:xfrm>
              <a:off x="15598" y="6132"/>
              <a:ext cx="1208156" cy="30777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lang="en-US" dirty="0" smtClean="0"/>
                <a:t>Intel® FPGA</a:t>
              </a:r>
              <a:endParaRPr dirty="0"/>
            </a:p>
          </p:txBody>
        </p:sp>
      </p:grpSp>
      <p:sp>
        <p:nvSpPr>
          <p:cNvPr id="119" name="TextBox 27"/>
          <p:cNvSpPr txBox="1"/>
          <p:nvPr/>
        </p:nvSpPr>
        <p:spPr>
          <a:xfrm>
            <a:off x="3834117" y="2588935"/>
            <a:ext cx="2306722" cy="2769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gn="ctr">
              <a:defRPr sz="1300">
                <a:solidFill>
                  <a:srgbClr val="003C71"/>
                </a:solidFill>
              </a:defRPr>
            </a:lvl1pPr>
          </a:lstStyle>
          <a:p>
            <a:r>
              <a:rPr lang="en-US" sz="1800" dirty="0"/>
              <a:t>Intel® </a:t>
            </a:r>
            <a:r>
              <a:rPr lang="en-US" sz="1800" dirty="0" err="1"/>
              <a:t>nGraph</a:t>
            </a:r>
            <a:r>
              <a:rPr lang="en-US" sz="1800" dirty="0"/>
              <a:t>™ Library</a:t>
            </a:r>
          </a:p>
        </p:txBody>
      </p:sp>
      <p:sp>
        <p:nvSpPr>
          <p:cNvPr id="121" name="Right Arrow 120"/>
          <p:cNvSpPr/>
          <p:nvPr/>
        </p:nvSpPr>
        <p:spPr>
          <a:xfrm>
            <a:off x="5929109" y="3710785"/>
            <a:ext cx="398969" cy="229850"/>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122" name="Right Arrow 121"/>
          <p:cNvSpPr/>
          <p:nvPr/>
        </p:nvSpPr>
        <p:spPr>
          <a:xfrm rot="1800000">
            <a:off x="5883278" y="3978229"/>
            <a:ext cx="493776" cy="229850"/>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123" name="Right Arrow 122"/>
          <p:cNvSpPr/>
          <p:nvPr/>
        </p:nvSpPr>
        <p:spPr>
          <a:xfrm rot="19800000">
            <a:off x="5881149" y="3447095"/>
            <a:ext cx="493776" cy="229850"/>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124" name="Right Arrow 123"/>
          <p:cNvSpPr/>
          <p:nvPr/>
        </p:nvSpPr>
        <p:spPr>
          <a:xfrm rot="18900000">
            <a:off x="5735772" y="3224658"/>
            <a:ext cx="676656" cy="229850"/>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125" name="Right Arrow 124"/>
          <p:cNvSpPr/>
          <p:nvPr/>
        </p:nvSpPr>
        <p:spPr>
          <a:xfrm rot="2700000">
            <a:off x="5740999" y="4213104"/>
            <a:ext cx="676656" cy="229850"/>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78" name="Rectangle 77"/>
          <p:cNvSpPr/>
          <p:nvPr/>
        </p:nvSpPr>
        <p:spPr>
          <a:xfrm>
            <a:off x="3771192" y="4607586"/>
            <a:ext cx="4572000" cy="184666"/>
          </a:xfrm>
          <a:prstGeom prst="rect">
            <a:avLst/>
          </a:prstGeom>
        </p:spPr>
        <p:txBody>
          <a:bodyPr>
            <a:spAutoFit/>
          </a:bodyPr>
          <a:lstStyle/>
          <a:p>
            <a:r>
              <a:rPr lang="pt-BR" sz="600" dirty="0"/>
              <a:t>*Other names and brands may be claimed as the property of others.</a:t>
            </a:r>
            <a:endParaRPr lang="en-US" sz="600" dirty="0"/>
          </a:p>
        </p:txBody>
      </p:sp>
    </p:spTree>
    <p:extLst>
      <p:ext uri="{BB962C8B-B14F-4D97-AF65-F5344CB8AC3E}">
        <p14:creationId xmlns:p14="http://schemas.microsoft.com/office/powerpoint/2010/main" val="89129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childTnLst>
                          </p:cTn>
                        </p:par>
                        <p:par>
                          <p:cTn id="17" fill="hold">
                            <p:stCondLst>
                              <p:cond delay="1000"/>
                            </p:stCondLst>
                            <p:childTnLst>
                              <p:par>
                                <p:cTn id="18" presetID="2" presetClass="entr" presetSubtype="8" fill="hold" grpId="0" nodeType="afterEffect">
                                  <p:stCondLst>
                                    <p:cond delay="0"/>
                                  </p:stCondLst>
                                  <p:childTnLst>
                                    <p:set>
                                      <p:cBhvr>
                                        <p:cTn id="19" dur="1" fill="hold">
                                          <p:stCondLst>
                                            <p:cond delay="0"/>
                                          </p:stCondLst>
                                        </p:cTn>
                                        <p:tgtEl>
                                          <p:spTgt spid="66"/>
                                        </p:tgtEl>
                                        <p:attrNameLst>
                                          <p:attrName>style.visibility</p:attrName>
                                        </p:attrNameLst>
                                      </p:cBhvr>
                                      <p:to>
                                        <p:strVal val="visible"/>
                                      </p:to>
                                    </p:set>
                                    <p:anim calcmode="lin" valueType="num">
                                      <p:cBhvr additive="base">
                                        <p:cTn id="20" dur="500" fill="hold"/>
                                        <p:tgtEl>
                                          <p:spTgt spid="66"/>
                                        </p:tgtEl>
                                        <p:attrNameLst>
                                          <p:attrName>ppt_x</p:attrName>
                                        </p:attrNameLst>
                                      </p:cBhvr>
                                      <p:tavLst>
                                        <p:tav tm="0">
                                          <p:val>
                                            <p:strVal val="0-#ppt_w/2"/>
                                          </p:val>
                                        </p:tav>
                                        <p:tav tm="100000">
                                          <p:val>
                                            <p:strVal val="#ppt_x"/>
                                          </p:val>
                                        </p:tav>
                                      </p:tavLst>
                                    </p:anim>
                                    <p:anim calcmode="lin" valueType="num">
                                      <p:cBhvr additive="base">
                                        <p:cTn id="21" dur="500" fill="hold"/>
                                        <p:tgtEl>
                                          <p:spTgt spid="66"/>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67"/>
                                        </p:tgtEl>
                                        <p:attrNameLst>
                                          <p:attrName>style.visibility</p:attrName>
                                        </p:attrNameLst>
                                      </p:cBhvr>
                                      <p:to>
                                        <p:strVal val="visible"/>
                                      </p:to>
                                    </p:set>
                                    <p:anim calcmode="lin" valueType="num">
                                      <p:cBhvr additive="base">
                                        <p:cTn id="24" dur="500" fill="hold"/>
                                        <p:tgtEl>
                                          <p:spTgt spid="67"/>
                                        </p:tgtEl>
                                        <p:attrNameLst>
                                          <p:attrName>ppt_x</p:attrName>
                                        </p:attrNameLst>
                                      </p:cBhvr>
                                      <p:tavLst>
                                        <p:tav tm="0">
                                          <p:val>
                                            <p:strVal val="0-#ppt_w/2"/>
                                          </p:val>
                                        </p:tav>
                                        <p:tav tm="100000">
                                          <p:val>
                                            <p:strVal val="#ppt_x"/>
                                          </p:val>
                                        </p:tav>
                                      </p:tavLst>
                                    </p:anim>
                                    <p:anim calcmode="lin" valueType="num">
                                      <p:cBhvr additive="base">
                                        <p:cTn id="25" dur="500" fill="hold"/>
                                        <p:tgtEl>
                                          <p:spTgt spid="67"/>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additive="base">
                                        <p:cTn id="28" dur="500" fill="hold"/>
                                        <p:tgtEl>
                                          <p:spTgt spid="68"/>
                                        </p:tgtEl>
                                        <p:attrNameLst>
                                          <p:attrName>ppt_x</p:attrName>
                                        </p:attrNameLst>
                                      </p:cBhvr>
                                      <p:tavLst>
                                        <p:tav tm="0">
                                          <p:val>
                                            <p:strVal val="0-#ppt_w/2"/>
                                          </p:val>
                                        </p:tav>
                                        <p:tav tm="100000">
                                          <p:val>
                                            <p:strVal val="#ppt_x"/>
                                          </p:val>
                                        </p:tav>
                                      </p:tavLst>
                                    </p:anim>
                                    <p:anim calcmode="lin" valueType="num">
                                      <p:cBhvr additive="base">
                                        <p:cTn id="29" dur="500" fill="hold"/>
                                        <p:tgtEl>
                                          <p:spTgt spid="6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 calcmode="lin" valueType="num">
                                      <p:cBhvr additive="base">
                                        <p:cTn id="32" dur="500" fill="hold"/>
                                        <p:tgtEl>
                                          <p:spTgt spid="69"/>
                                        </p:tgtEl>
                                        <p:attrNameLst>
                                          <p:attrName>ppt_x</p:attrName>
                                        </p:attrNameLst>
                                      </p:cBhvr>
                                      <p:tavLst>
                                        <p:tav tm="0">
                                          <p:val>
                                            <p:strVal val="0-#ppt_w/2"/>
                                          </p:val>
                                        </p:tav>
                                        <p:tav tm="100000">
                                          <p:val>
                                            <p:strVal val="#ppt_x"/>
                                          </p:val>
                                        </p:tav>
                                      </p:tavLst>
                                    </p:anim>
                                    <p:anim calcmode="lin" valueType="num">
                                      <p:cBhvr additive="base">
                                        <p:cTn id="33" dur="500" fill="hold"/>
                                        <p:tgtEl>
                                          <p:spTgt spid="69"/>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70"/>
                                        </p:tgtEl>
                                        <p:attrNameLst>
                                          <p:attrName>style.visibility</p:attrName>
                                        </p:attrNameLst>
                                      </p:cBhvr>
                                      <p:to>
                                        <p:strVal val="visible"/>
                                      </p:to>
                                    </p:set>
                                    <p:anim calcmode="lin" valueType="num">
                                      <p:cBhvr additive="base">
                                        <p:cTn id="36" dur="500" fill="hold"/>
                                        <p:tgtEl>
                                          <p:spTgt spid="70"/>
                                        </p:tgtEl>
                                        <p:attrNameLst>
                                          <p:attrName>ppt_x</p:attrName>
                                        </p:attrNameLst>
                                      </p:cBhvr>
                                      <p:tavLst>
                                        <p:tav tm="0">
                                          <p:val>
                                            <p:strVal val="0-#ppt_w/2"/>
                                          </p:val>
                                        </p:tav>
                                        <p:tav tm="100000">
                                          <p:val>
                                            <p:strVal val="#ppt_x"/>
                                          </p:val>
                                        </p:tav>
                                      </p:tavLst>
                                    </p:anim>
                                    <p:anim calcmode="lin" valueType="num">
                                      <p:cBhvr additive="base">
                                        <p:cTn id="37" dur="500" fill="hold"/>
                                        <p:tgtEl>
                                          <p:spTgt spid="70"/>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71"/>
                                        </p:tgtEl>
                                        <p:attrNameLst>
                                          <p:attrName>style.visibility</p:attrName>
                                        </p:attrNameLst>
                                      </p:cBhvr>
                                      <p:to>
                                        <p:strVal val="visible"/>
                                      </p:to>
                                    </p:set>
                                    <p:anim calcmode="lin" valueType="num">
                                      <p:cBhvr additive="base">
                                        <p:cTn id="40" dur="500" fill="hold"/>
                                        <p:tgtEl>
                                          <p:spTgt spid="71"/>
                                        </p:tgtEl>
                                        <p:attrNameLst>
                                          <p:attrName>ppt_x</p:attrName>
                                        </p:attrNameLst>
                                      </p:cBhvr>
                                      <p:tavLst>
                                        <p:tav tm="0">
                                          <p:val>
                                            <p:strVal val="0-#ppt_w/2"/>
                                          </p:val>
                                        </p:tav>
                                        <p:tav tm="100000">
                                          <p:val>
                                            <p:strVal val="#ppt_x"/>
                                          </p:val>
                                        </p:tav>
                                      </p:tavLst>
                                    </p:anim>
                                    <p:anim calcmode="lin" valueType="num">
                                      <p:cBhvr additive="base">
                                        <p:cTn id="41" dur="500" fill="hold"/>
                                        <p:tgtEl>
                                          <p:spTgt spid="71"/>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72"/>
                                        </p:tgtEl>
                                        <p:attrNameLst>
                                          <p:attrName>style.visibility</p:attrName>
                                        </p:attrNameLst>
                                      </p:cBhvr>
                                      <p:to>
                                        <p:strVal val="visible"/>
                                      </p:to>
                                    </p:set>
                                    <p:anim calcmode="lin" valueType="num">
                                      <p:cBhvr additive="base">
                                        <p:cTn id="44" dur="500" fill="hold"/>
                                        <p:tgtEl>
                                          <p:spTgt spid="72"/>
                                        </p:tgtEl>
                                        <p:attrNameLst>
                                          <p:attrName>ppt_x</p:attrName>
                                        </p:attrNameLst>
                                      </p:cBhvr>
                                      <p:tavLst>
                                        <p:tav tm="0">
                                          <p:val>
                                            <p:strVal val="0-#ppt_w/2"/>
                                          </p:val>
                                        </p:tav>
                                        <p:tav tm="100000">
                                          <p:val>
                                            <p:strVal val="#ppt_x"/>
                                          </p:val>
                                        </p:tav>
                                      </p:tavLst>
                                    </p:anim>
                                    <p:anim calcmode="lin" valueType="num">
                                      <p:cBhvr additive="base">
                                        <p:cTn id="45" dur="500" fill="hold"/>
                                        <p:tgtEl>
                                          <p:spTgt spid="72"/>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additive="base">
                                        <p:cTn id="48" dur="500" fill="hold"/>
                                        <p:tgtEl>
                                          <p:spTgt spid="73"/>
                                        </p:tgtEl>
                                        <p:attrNameLst>
                                          <p:attrName>ppt_x</p:attrName>
                                        </p:attrNameLst>
                                      </p:cBhvr>
                                      <p:tavLst>
                                        <p:tav tm="0">
                                          <p:val>
                                            <p:strVal val="0-#ppt_w/2"/>
                                          </p:val>
                                        </p:tav>
                                        <p:tav tm="100000">
                                          <p:val>
                                            <p:strVal val="#ppt_x"/>
                                          </p:val>
                                        </p:tav>
                                      </p:tavLst>
                                    </p:anim>
                                    <p:anim calcmode="lin" valueType="num">
                                      <p:cBhvr additive="base">
                                        <p:cTn id="49" dur="500" fill="hold"/>
                                        <p:tgtEl>
                                          <p:spTgt spid="73"/>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 calcmode="lin" valueType="num">
                                      <p:cBhvr additive="base">
                                        <p:cTn id="52" dur="500" fill="hold"/>
                                        <p:tgtEl>
                                          <p:spTgt spid="74"/>
                                        </p:tgtEl>
                                        <p:attrNameLst>
                                          <p:attrName>ppt_x</p:attrName>
                                        </p:attrNameLst>
                                      </p:cBhvr>
                                      <p:tavLst>
                                        <p:tav tm="0">
                                          <p:val>
                                            <p:strVal val="0-#ppt_w/2"/>
                                          </p:val>
                                        </p:tav>
                                        <p:tav tm="100000">
                                          <p:val>
                                            <p:strVal val="#ppt_x"/>
                                          </p:val>
                                        </p:tav>
                                      </p:tavLst>
                                    </p:anim>
                                    <p:anim calcmode="lin" valueType="num">
                                      <p:cBhvr additive="base">
                                        <p:cTn id="53" dur="500" fill="hold"/>
                                        <p:tgtEl>
                                          <p:spTgt spid="74"/>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75"/>
                                        </p:tgtEl>
                                        <p:attrNameLst>
                                          <p:attrName>style.visibility</p:attrName>
                                        </p:attrNameLst>
                                      </p:cBhvr>
                                      <p:to>
                                        <p:strVal val="visible"/>
                                      </p:to>
                                    </p:set>
                                    <p:anim calcmode="lin" valueType="num">
                                      <p:cBhvr additive="base">
                                        <p:cTn id="56" dur="500" fill="hold"/>
                                        <p:tgtEl>
                                          <p:spTgt spid="75"/>
                                        </p:tgtEl>
                                        <p:attrNameLst>
                                          <p:attrName>ppt_x</p:attrName>
                                        </p:attrNameLst>
                                      </p:cBhvr>
                                      <p:tavLst>
                                        <p:tav tm="0">
                                          <p:val>
                                            <p:strVal val="0-#ppt_w/2"/>
                                          </p:val>
                                        </p:tav>
                                        <p:tav tm="100000">
                                          <p:val>
                                            <p:strVal val="#ppt_x"/>
                                          </p:val>
                                        </p:tav>
                                      </p:tavLst>
                                    </p:anim>
                                    <p:anim calcmode="lin" valueType="num">
                                      <p:cBhvr additive="base">
                                        <p:cTn id="57" dur="500" fill="hold"/>
                                        <p:tgtEl>
                                          <p:spTgt spid="7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76"/>
                                        </p:tgtEl>
                                        <p:attrNameLst>
                                          <p:attrName>style.visibility</p:attrName>
                                        </p:attrNameLst>
                                      </p:cBhvr>
                                      <p:to>
                                        <p:strVal val="visible"/>
                                      </p:to>
                                    </p:set>
                                    <p:anim calcmode="lin" valueType="num">
                                      <p:cBhvr additive="base">
                                        <p:cTn id="60" dur="500" fill="hold"/>
                                        <p:tgtEl>
                                          <p:spTgt spid="76"/>
                                        </p:tgtEl>
                                        <p:attrNameLst>
                                          <p:attrName>ppt_x</p:attrName>
                                        </p:attrNameLst>
                                      </p:cBhvr>
                                      <p:tavLst>
                                        <p:tav tm="0">
                                          <p:val>
                                            <p:strVal val="0-#ppt_w/2"/>
                                          </p:val>
                                        </p:tav>
                                        <p:tav tm="100000">
                                          <p:val>
                                            <p:strVal val="#ppt_x"/>
                                          </p:val>
                                        </p:tav>
                                      </p:tavLst>
                                    </p:anim>
                                    <p:anim calcmode="lin" valueType="num">
                                      <p:cBhvr additive="base">
                                        <p:cTn id="61"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fade">
                                      <p:cBhvr>
                                        <p:cTn id="66" dur="500"/>
                                        <p:tgtEl>
                                          <p:spTgt spid="84"/>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left)">
                                      <p:cBhvr>
                                        <p:cTn id="70" dur="500"/>
                                        <p:tgtEl>
                                          <p:spTgt spid="52"/>
                                        </p:tgtEl>
                                      </p:cBhvr>
                                    </p:animEffec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500"/>
                                        <p:tgtEl>
                                          <p:spTgt spid="49"/>
                                        </p:tgtEl>
                                      </p:cBhvr>
                                    </p:animEffect>
                                  </p:childTnLst>
                                </p:cTn>
                              </p:par>
                            </p:childTnLst>
                          </p:cTn>
                        </p:par>
                        <p:par>
                          <p:cTn id="75" fill="hold">
                            <p:stCondLst>
                              <p:cond delay="1500"/>
                            </p:stCondLst>
                            <p:childTnLst>
                              <p:par>
                                <p:cTn id="76" presetID="22" presetClass="entr" presetSubtype="8" fill="hold" grpId="0" nodeType="afterEffect">
                                  <p:stCondLst>
                                    <p:cond delay="0"/>
                                  </p:stCondLst>
                                  <p:childTnLst>
                                    <p:set>
                                      <p:cBhvr>
                                        <p:cTn id="77" dur="1" fill="hold">
                                          <p:stCondLst>
                                            <p:cond delay="0"/>
                                          </p:stCondLst>
                                        </p:cTn>
                                        <p:tgtEl>
                                          <p:spTgt spid="79"/>
                                        </p:tgtEl>
                                        <p:attrNameLst>
                                          <p:attrName>style.visibility</p:attrName>
                                        </p:attrNameLst>
                                      </p:cBhvr>
                                      <p:to>
                                        <p:strVal val="visible"/>
                                      </p:to>
                                    </p:set>
                                    <p:animEffect transition="in" filter="wipe(left)">
                                      <p:cBhvr>
                                        <p:cTn id="78" dur="500"/>
                                        <p:tgtEl>
                                          <p:spTgt spid="79"/>
                                        </p:tgtEl>
                                      </p:cBhvr>
                                    </p:animEffect>
                                  </p:childTnLst>
                                </p:cTn>
                              </p:par>
                            </p:childTnLst>
                          </p:cTn>
                        </p:par>
                        <p:par>
                          <p:cTn id="79" fill="hold">
                            <p:stCondLst>
                              <p:cond delay="2000"/>
                            </p:stCondLst>
                            <p:childTnLst>
                              <p:par>
                                <p:cTn id="80" presetID="10" presetClass="entr" presetSubtype="0" fill="hold" nodeType="after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childTnLst>
                          </p:cTn>
                        </p:par>
                        <p:par>
                          <p:cTn id="83" fill="hold">
                            <p:stCondLst>
                              <p:cond delay="2500"/>
                            </p:stCondLst>
                            <p:childTnLst>
                              <p:par>
                                <p:cTn id="84" presetID="22" presetClass="entr" presetSubtype="8" fill="hold" grpId="0" nodeType="afterEffect">
                                  <p:stCondLst>
                                    <p:cond delay="0"/>
                                  </p:stCondLst>
                                  <p:childTnLst>
                                    <p:set>
                                      <p:cBhvr>
                                        <p:cTn id="85" dur="1" fill="hold">
                                          <p:stCondLst>
                                            <p:cond delay="0"/>
                                          </p:stCondLst>
                                        </p:cTn>
                                        <p:tgtEl>
                                          <p:spTgt spid="81"/>
                                        </p:tgtEl>
                                        <p:attrNameLst>
                                          <p:attrName>style.visibility</p:attrName>
                                        </p:attrNameLst>
                                      </p:cBhvr>
                                      <p:to>
                                        <p:strVal val="visible"/>
                                      </p:to>
                                    </p:set>
                                    <p:animEffect transition="in" filter="wipe(left)">
                                      <p:cBhvr>
                                        <p:cTn id="86" dur="500"/>
                                        <p:tgtEl>
                                          <p:spTgt spid="81"/>
                                        </p:tgtEl>
                                      </p:cBhvr>
                                    </p:animEffect>
                                  </p:childTnLst>
                                </p:cTn>
                              </p:par>
                            </p:childTnLst>
                          </p:cTn>
                        </p:par>
                        <p:par>
                          <p:cTn id="87" fill="hold">
                            <p:stCondLst>
                              <p:cond delay="3000"/>
                            </p:stCondLst>
                            <p:childTnLst>
                              <p:par>
                                <p:cTn id="88" presetID="10" presetClass="entr" presetSubtype="0" fill="hold" nodeType="afterEffect">
                                  <p:stCondLst>
                                    <p:cond delay="0"/>
                                  </p:stCondLst>
                                  <p:childTnLst>
                                    <p:set>
                                      <p:cBhvr>
                                        <p:cTn id="89" dur="1" fill="hold">
                                          <p:stCondLst>
                                            <p:cond delay="0"/>
                                          </p:stCondLst>
                                        </p:cTn>
                                        <p:tgtEl>
                                          <p:spTgt spid="56"/>
                                        </p:tgtEl>
                                        <p:attrNameLst>
                                          <p:attrName>style.visibility</p:attrName>
                                        </p:attrNameLst>
                                      </p:cBhvr>
                                      <p:to>
                                        <p:strVal val="visible"/>
                                      </p:to>
                                    </p:set>
                                    <p:animEffect transition="in" filter="fade">
                                      <p:cBhvr>
                                        <p:cTn id="90" dur="500"/>
                                        <p:tgtEl>
                                          <p:spTgt spid="56"/>
                                        </p:tgtEl>
                                      </p:cBhvr>
                                    </p:animEffect>
                                  </p:childTnLst>
                                </p:cTn>
                              </p:par>
                            </p:childTnLst>
                          </p:cTn>
                        </p:par>
                        <p:par>
                          <p:cTn id="91" fill="hold">
                            <p:stCondLst>
                              <p:cond delay="3500"/>
                            </p:stCondLst>
                            <p:childTnLst>
                              <p:par>
                                <p:cTn id="92" presetID="22" presetClass="entr" presetSubtype="8" fill="hold" grpId="0" nodeType="after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left)">
                                      <p:cBhvr>
                                        <p:cTn id="94" dur="500"/>
                                        <p:tgtEl>
                                          <p:spTgt spid="80"/>
                                        </p:tgtEl>
                                      </p:cBhvr>
                                    </p:animEffect>
                                  </p:childTnLst>
                                </p:cTn>
                              </p:par>
                            </p:childTnLst>
                          </p:cTn>
                        </p:par>
                        <p:par>
                          <p:cTn id="95" fill="hold">
                            <p:stCondLst>
                              <p:cond delay="4000"/>
                            </p:stCondLst>
                            <p:childTnLst>
                              <p:par>
                                <p:cTn id="96" presetID="10" presetClass="entr" presetSubtype="0" fill="hold" nodeType="after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fade">
                                      <p:cBhvr>
                                        <p:cTn id="98" dur="500"/>
                                        <p:tgtEl>
                                          <p:spTgt spid="59"/>
                                        </p:tgtEl>
                                      </p:cBhvr>
                                    </p:animEffect>
                                  </p:childTnLst>
                                </p:cTn>
                              </p:par>
                            </p:childTnLst>
                          </p:cTn>
                        </p:par>
                        <p:par>
                          <p:cTn id="99" fill="hold">
                            <p:stCondLst>
                              <p:cond delay="4500"/>
                            </p:stCondLst>
                            <p:childTnLst>
                              <p:par>
                                <p:cTn id="100" presetID="22" presetClass="entr" presetSubtype="8" fill="hold" grpId="0" nodeType="afterEffect">
                                  <p:stCondLst>
                                    <p:cond delay="0"/>
                                  </p:stCondLst>
                                  <p:childTnLst>
                                    <p:set>
                                      <p:cBhvr>
                                        <p:cTn id="101" dur="1" fill="hold">
                                          <p:stCondLst>
                                            <p:cond delay="0"/>
                                          </p:stCondLst>
                                        </p:cTn>
                                        <p:tgtEl>
                                          <p:spTgt spid="77"/>
                                        </p:tgtEl>
                                        <p:attrNameLst>
                                          <p:attrName>style.visibility</p:attrName>
                                        </p:attrNameLst>
                                      </p:cBhvr>
                                      <p:to>
                                        <p:strVal val="visible"/>
                                      </p:to>
                                    </p:set>
                                    <p:animEffect transition="in" filter="wipe(left)">
                                      <p:cBhvr>
                                        <p:cTn id="102" dur="500"/>
                                        <p:tgtEl>
                                          <p:spTgt spid="77"/>
                                        </p:tgtEl>
                                      </p:cBhvr>
                                    </p:animEffect>
                                  </p:childTnLst>
                                </p:cTn>
                              </p:par>
                            </p:childTnLst>
                          </p:cTn>
                        </p:par>
                        <p:par>
                          <p:cTn id="103" fill="hold">
                            <p:stCondLst>
                              <p:cond delay="5000"/>
                            </p:stCondLst>
                            <p:childTnLst>
                              <p:par>
                                <p:cTn id="104" presetID="10" presetClass="entr" presetSubtype="0" fill="hold" nodeType="after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19"/>
                                        </p:tgtEl>
                                        <p:attrNameLst>
                                          <p:attrName>style.visibility</p:attrName>
                                        </p:attrNameLst>
                                      </p:cBhvr>
                                      <p:to>
                                        <p:strVal val="visible"/>
                                      </p:to>
                                    </p:set>
                                    <p:animEffect transition="in" filter="fade">
                                      <p:cBhvr>
                                        <p:cTn id="111" dur="500"/>
                                        <p:tgtEl>
                                          <p:spTgt spid="119"/>
                                        </p:tgtEl>
                                      </p:cBhvr>
                                    </p:animEffect>
                                  </p:childTnLst>
                                </p:cTn>
                              </p:par>
                            </p:childTnLst>
                          </p:cTn>
                        </p:par>
                        <p:par>
                          <p:cTn id="112" fill="hold">
                            <p:stCondLst>
                              <p:cond delay="500"/>
                            </p:stCondLst>
                            <p:childTnLst>
                              <p:par>
                                <p:cTn id="113" presetID="22" presetClass="entr" presetSubtype="8" fill="hold" grpId="0" nodeType="afterEffect">
                                  <p:stCondLst>
                                    <p:cond delay="0"/>
                                  </p:stCondLst>
                                  <p:childTnLst>
                                    <p:set>
                                      <p:cBhvr>
                                        <p:cTn id="114" dur="1" fill="hold">
                                          <p:stCondLst>
                                            <p:cond delay="0"/>
                                          </p:stCondLst>
                                        </p:cTn>
                                        <p:tgtEl>
                                          <p:spTgt spid="118"/>
                                        </p:tgtEl>
                                        <p:attrNameLst>
                                          <p:attrName>style.visibility</p:attrName>
                                        </p:attrNameLst>
                                      </p:cBhvr>
                                      <p:to>
                                        <p:strVal val="visible"/>
                                      </p:to>
                                    </p:set>
                                    <p:animEffect transition="in" filter="wipe(left)">
                                      <p:cBhvr>
                                        <p:cTn id="115" dur="500"/>
                                        <p:tgtEl>
                                          <p:spTgt spid="118"/>
                                        </p:tgtEl>
                                      </p:cBhvr>
                                    </p:animEffect>
                                  </p:childTnLst>
                                </p:cTn>
                              </p:par>
                            </p:childTnLst>
                          </p:cTn>
                        </p:par>
                        <p:par>
                          <p:cTn id="116" fill="hold">
                            <p:stCondLst>
                              <p:cond delay="1000"/>
                            </p:stCondLst>
                            <p:childTnLst>
                              <p:par>
                                <p:cTn id="117" presetID="10" presetClass="entr" presetSubtype="0" fill="hold" nodeType="afterEffect">
                                  <p:stCondLst>
                                    <p:cond delay="0"/>
                                  </p:stCondLst>
                                  <p:childTnLst>
                                    <p:set>
                                      <p:cBhvr>
                                        <p:cTn id="118" dur="1" fill="hold">
                                          <p:stCondLst>
                                            <p:cond delay="0"/>
                                          </p:stCondLst>
                                        </p:cTn>
                                        <p:tgtEl>
                                          <p:spTgt spid="85"/>
                                        </p:tgtEl>
                                        <p:attrNameLst>
                                          <p:attrName>style.visibility</p:attrName>
                                        </p:attrNameLst>
                                      </p:cBhvr>
                                      <p:to>
                                        <p:strVal val="visible"/>
                                      </p:to>
                                    </p:set>
                                    <p:animEffect transition="in" filter="fade">
                                      <p:cBhvr>
                                        <p:cTn id="119" dur="500"/>
                                        <p:tgtEl>
                                          <p:spTgt spid="8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fade">
                                      <p:cBhvr>
                                        <p:cTn id="124" dur="500"/>
                                        <p:tgtEl>
                                          <p:spTgt spid="83"/>
                                        </p:tgtEl>
                                      </p:cBhvr>
                                    </p:animEffect>
                                  </p:childTnLst>
                                </p:cTn>
                              </p:par>
                            </p:childTnLst>
                          </p:cTn>
                        </p:par>
                        <p:par>
                          <p:cTn id="125" fill="hold">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124"/>
                                        </p:tgtEl>
                                        <p:attrNameLst>
                                          <p:attrName>style.visibility</p:attrName>
                                        </p:attrNameLst>
                                      </p:cBhvr>
                                      <p:to>
                                        <p:strVal val="visible"/>
                                      </p:to>
                                    </p:set>
                                    <p:animEffect transition="in" filter="wipe(left)">
                                      <p:cBhvr>
                                        <p:cTn id="128" dur="500"/>
                                        <p:tgtEl>
                                          <p:spTgt spid="124"/>
                                        </p:tgtEl>
                                      </p:cBhvr>
                                    </p:animEffect>
                                  </p:childTnLst>
                                </p:cTn>
                              </p:par>
                            </p:childTnLst>
                          </p:cTn>
                        </p:par>
                        <p:par>
                          <p:cTn id="129" fill="hold">
                            <p:stCondLst>
                              <p:cond delay="1000"/>
                            </p:stCondLst>
                            <p:childTnLst>
                              <p:par>
                                <p:cTn id="130" presetID="10" presetClass="entr" presetSubtype="0" fill="hold" nodeType="afterEffect">
                                  <p:stCondLst>
                                    <p:cond delay="0"/>
                                  </p:stCondLst>
                                  <p:childTnLst>
                                    <p:set>
                                      <p:cBhvr>
                                        <p:cTn id="131" dur="1" fill="hold">
                                          <p:stCondLst>
                                            <p:cond delay="0"/>
                                          </p:stCondLst>
                                        </p:cTn>
                                        <p:tgtEl>
                                          <p:spTgt spid="88"/>
                                        </p:tgtEl>
                                        <p:attrNameLst>
                                          <p:attrName>style.visibility</p:attrName>
                                        </p:attrNameLst>
                                      </p:cBhvr>
                                      <p:to>
                                        <p:strVal val="visible"/>
                                      </p:to>
                                    </p:set>
                                    <p:animEffect transition="in" filter="fade">
                                      <p:cBhvr>
                                        <p:cTn id="132" dur="500"/>
                                        <p:tgtEl>
                                          <p:spTgt spid="88"/>
                                        </p:tgtEl>
                                      </p:cBhvr>
                                    </p:animEffect>
                                  </p:childTnLst>
                                </p:cTn>
                              </p:par>
                            </p:childTnLst>
                          </p:cTn>
                        </p:par>
                        <p:par>
                          <p:cTn id="133" fill="hold">
                            <p:stCondLst>
                              <p:cond delay="1500"/>
                            </p:stCondLst>
                            <p:childTnLst>
                              <p:par>
                                <p:cTn id="134" presetID="22" presetClass="entr" presetSubtype="8" fill="hold" grpId="0" nodeType="afterEffect">
                                  <p:stCondLst>
                                    <p:cond delay="0"/>
                                  </p:stCondLst>
                                  <p:childTnLst>
                                    <p:set>
                                      <p:cBhvr>
                                        <p:cTn id="135" dur="1" fill="hold">
                                          <p:stCondLst>
                                            <p:cond delay="0"/>
                                          </p:stCondLst>
                                        </p:cTn>
                                        <p:tgtEl>
                                          <p:spTgt spid="123"/>
                                        </p:tgtEl>
                                        <p:attrNameLst>
                                          <p:attrName>style.visibility</p:attrName>
                                        </p:attrNameLst>
                                      </p:cBhvr>
                                      <p:to>
                                        <p:strVal val="visible"/>
                                      </p:to>
                                    </p:set>
                                    <p:animEffect transition="in" filter="wipe(left)">
                                      <p:cBhvr>
                                        <p:cTn id="136" dur="500"/>
                                        <p:tgtEl>
                                          <p:spTgt spid="123"/>
                                        </p:tgtEl>
                                      </p:cBhvr>
                                    </p:animEffect>
                                  </p:childTnLst>
                                </p:cTn>
                              </p:par>
                            </p:childTnLst>
                          </p:cTn>
                        </p:par>
                        <p:par>
                          <p:cTn id="137" fill="hold">
                            <p:stCondLst>
                              <p:cond delay="2000"/>
                            </p:stCondLst>
                            <p:childTnLst>
                              <p:par>
                                <p:cTn id="138" presetID="10" presetClass="entr" presetSubtype="0" fill="hold" nodeType="afterEffect">
                                  <p:stCondLst>
                                    <p:cond delay="0"/>
                                  </p:stCondLst>
                                  <p:childTnLst>
                                    <p:set>
                                      <p:cBhvr>
                                        <p:cTn id="139" dur="1" fill="hold">
                                          <p:stCondLst>
                                            <p:cond delay="0"/>
                                          </p:stCondLst>
                                        </p:cTn>
                                        <p:tgtEl>
                                          <p:spTgt spid="91"/>
                                        </p:tgtEl>
                                        <p:attrNameLst>
                                          <p:attrName>style.visibility</p:attrName>
                                        </p:attrNameLst>
                                      </p:cBhvr>
                                      <p:to>
                                        <p:strVal val="visible"/>
                                      </p:to>
                                    </p:set>
                                    <p:animEffect transition="in" filter="fade">
                                      <p:cBhvr>
                                        <p:cTn id="140" dur="500"/>
                                        <p:tgtEl>
                                          <p:spTgt spid="91"/>
                                        </p:tgtEl>
                                      </p:cBhvr>
                                    </p:animEffect>
                                  </p:childTnLst>
                                </p:cTn>
                              </p:par>
                            </p:childTnLst>
                          </p:cTn>
                        </p:par>
                        <p:par>
                          <p:cTn id="141" fill="hold">
                            <p:stCondLst>
                              <p:cond delay="2500"/>
                            </p:stCondLst>
                            <p:childTnLst>
                              <p:par>
                                <p:cTn id="142" presetID="22" presetClass="entr" presetSubtype="8" fill="hold" grpId="0" nodeType="afterEffect">
                                  <p:stCondLst>
                                    <p:cond delay="0"/>
                                  </p:stCondLst>
                                  <p:childTnLst>
                                    <p:set>
                                      <p:cBhvr>
                                        <p:cTn id="143" dur="1" fill="hold">
                                          <p:stCondLst>
                                            <p:cond delay="0"/>
                                          </p:stCondLst>
                                        </p:cTn>
                                        <p:tgtEl>
                                          <p:spTgt spid="121"/>
                                        </p:tgtEl>
                                        <p:attrNameLst>
                                          <p:attrName>style.visibility</p:attrName>
                                        </p:attrNameLst>
                                      </p:cBhvr>
                                      <p:to>
                                        <p:strVal val="visible"/>
                                      </p:to>
                                    </p:set>
                                    <p:animEffect transition="in" filter="wipe(left)">
                                      <p:cBhvr>
                                        <p:cTn id="144" dur="500"/>
                                        <p:tgtEl>
                                          <p:spTgt spid="121"/>
                                        </p:tgtEl>
                                      </p:cBhvr>
                                    </p:animEffect>
                                  </p:childTnLst>
                                </p:cTn>
                              </p:par>
                            </p:childTnLst>
                          </p:cTn>
                        </p:par>
                        <p:par>
                          <p:cTn id="145" fill="hold">
                            <p:stCondLst>
                              <p:cond delay="3000"/>
                            </p:stCondLst>
                            <p:childTnLst>
                              <p:par>
                                <p:cTn id="146" presetID="10" presetClass="entr" presetSubtype="0" fill="hold" nodeType="afterEffect">
                                  <p:stCondLst>
                                    <p:cond delay="0"/>
                                  </p:stCondLst>
                                  <p:childTnLst>
                                    <p:set>
                                      <p:cBhvr>
                                        <p:cTn id="147" dur="1" fill="hold">
                                          <p:stCondLst>
                                            <p:cond delay="0"/>
                                          </p:stCondLst>
                                        </p:cTn>
                                        <p:tgtEl>
                                          <p:spTgt spid="94"/>
                                        </p:tgtEl>
                                        <p:attrNameLst>
                                          <p:attrName>style.visibility</p:attrName>
                                        </p:attrNameLst>
                                      </p:cBhvr>
                                      <p:to>
                                        <p:strVal val="visible"/>
                                      </p:to>
                                    </p:set>
                                    <p:animEffect transition="in" filter="fade">
                                      <p:cBhvr>
                                        <p:cTn id="148" dur="500"/>
                                        <p:tgtEl>
                                          <p:spTgt spid="94"/>
                                        </p:tgtEl>
                                      </p:cBhvr>
                                    </p:animEffect>
                                  </p:childTnLst>
                                </p:cTn>
                              </p:par>
                            </p:childTnLst>
                          </p:cTn>
                        </p:par>
                        <p:par>
                          <p:cTn id="149" fill="hold">
                            <p:stCondLst>
                              <p:cond delay="3500"/>
                            </p:stCondLst>
                            <p:childTnLst>
                              <p:par>
                                <p:cTn id="150" presetID="22" presetClass="entr" presetSubtype="8" fill="hold" grpId="0" nodeType="afterEffect">
                                  <p:stCondLst>
                                    <p:cond delay="0"/>
                                  </p:stCondLst>
                                  <p:childTnLst>
                                    <p:set>
                                      <p:cBhvr>
                                        <p:cTn id="151" dur="1" fill="hold">
                                          <p:stCondLst>
                                            <p:cond delay="0"/>
                                          </p:stCondLst>
                                        </p:cTn>
                                        <p:tgtEl>
                                          <p:spTgt spid="122"/>
                                        </p:tgtEl>
                                        <p:attrNameLst>
                                          <p:attrName>style.visibility</p:attrName>
                                        </p:attrNameLst>
                                      </p:cBhvr>
                                      <p:to>
                                        <p:strVal val="visible"/>
                                      </p:to>
                                    </p:set>
                                    <p:animEffect transition="in" filter="wipe(left)">
                                      <p:cBhvr>
                                        <p:cTn id="152" dur="500"/>
                                        <p:tgtEl>
                                          <p:spTgt spid="122"/>
                                        </p:tgtEl>
                                      </p:cBhvr>
                                    </p:animEffect>
                                  </p:childTnLst>
                                </p:cTn>
                              </p:par>
                            </p:childTnLst>
                          </p:cTn>
                        </p:par>
                        <p:par>
                          <p:cTn id="153" fill="hold">
                            <p:stCondLst>
                              <p:cond delay="4000"/>
                            </p:stCondLst>
                            <p:childTnLst>
                              <p:par>
                                <p:cTn id="154" presetID="10" presetClass="entr" presetSubtype="0" fill="hold" nodeType="afterEffect">
                                  <p:stCondLst>
                                    <p:cond delay="0"/>
                                  </p:stCondLst>
                                  <p:childTnLst>
                                    <p:set>
                                      <p:cBhvr>
                                        <p:cTn id="155" dur="1" fill="hold">
                                          <p:stCondLst>
                                            <p:cond delay="0"/>
                                          </p:stCondLst>
                                        </p:cTn>
                                        <p:tgtEl>
                                          <p:spTgt spid="97"/>
                                        </p:tgtEl>
                                        <p:attrNameLst>
                                          <p:attrName>style.visibility</p:attrName>
                                        </p:attrNameLst>
                                      </p:cBhvr>
                                      <p:to>
                                        <p:strVal val="visible"/>
                                      </p:to>
                                    </p:set>
                                    <p:animEffect transition="in" filter="fade">
                                      <p:cBhvr>
                                        <p:cTn id="156" dur="500"/>
                                        <p:tgtEl>
                                          <p:spTgt spid="97"/>
                                        </p:tgtEl>
                                      </p:cBhvr>
                                    </p:animEffect>
                                  </p:childTnLst>
                                </p:cTn>
                              </p:par>
                            </p:childTnLst>
                          </p:cTn>
                        </p:par>
                        <p:par>
                          <p:cTn id="157" fill="hold">
                            <p:stCondLst>
                              <p:cond delay="4500"/>
                            </p:stCondLst>
                            <p:childTnLst>
                              <p:par>
                                <p:cTn id="158" presetID="22" presetClass="entr" presetSubtype="8" fill="hold" grpId="0" nodeType="afterEffect">
                                  <p:stCondLst>
                                    <p:cond delay="0"/>
                                  </p:stCondLst>
                                  <p:childTnLst>
                                    <p:set>
                                      <p:cBhvr>
                                        <p:cTn id="159" dur="1" fill="hold">
                                          <p:stCondLst>
                                            <p:cond delay="0"/>
                                          </p:stCondLst>
                                        </p:cTn>
                                        <p:tgtEl>
                                          <p:spTgt spid="125"/>
                                        </p:tgtEl>
                                        <p:attrNameLst>
                                          <p:attrName>style.visibility</p:attrName>
                                        </p:attrNameLst>
                                      </p:cBhvr>
                                      <p:to>
                                        <p:strVal val="visible"/>
                                      </p:to>
                                    </p:set>
                                    <p:animEffect transition="in" filter="wipe(left)">
                                      <p:cBhvr>
                                        <p:cTn id="160" dur="500"/>
                                        <p:tgtEl>
                                          <p:spTgt spid="125"/>
                                        </p:tgtEl>
                                      </p:cBhvr>
                                    </p:animEffect>
                                  </p:childTnLst>
                                </p:cTn>
                              </p:par>
                            </p:childTnLst>
                          </p:cTn>
                        </p:par>
                        <p:par>
                          <p:cTn id="161" fill="hold">
                            <p:stCondLst>
                              <p:cond delay="5000"/>
                            </p:stCondLst>
                            <p:childTnLst>
                              <p:par>
                                <p:cTn id="162" presetID="10" presetClass="entr" presetSubtype="0" fill="hold" nodeType="afterEffect">
                                  <p:stCondLst>
                                    <p:cond delay="0"/>
                                  </p:stCondLst>
                                  <p:childTnLst>
                                    <p:set>
                                      <p:cBhvr>
                                        <p:cTn id="163" dur="1" fill="hold">
                                          <p:stCondLst>
                                            <p:cond delay="0"/>
                                          </p:stCondLst>
                                        </p:cTn>
                                        <p:tgtEl>
                                          <p:spTgt spid="100"/>
                                        </p:tgtEl>
                                        <p:attrNameLst>
                                          <p:attrName>style.visibility</p:attrName>
                                        </p:attrNameLst>
                                      </p:cBhvr>
                                      <p:to>
                                        <p:strVal val="visible"/>
                                      </p:to>
                                    </p:set>
                                    <p:animEffect transition="in" filter="fade">
                                      <p:cBhvr>
                                        <p:cTn id="16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52"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9" grpId="0" animBg="1"/>
      <p:bldP spid="80" grpId="0" animBg="1"/>
      <p:bldP spid="81" grpId="0" animBg="1"/>
      <p:bldP spid="82" grpId="0" animBg="1"/>
      <p:bldP spid="83" grpId="0" animBg="1"/>
      <p:bldP spid="84" grpId="0" animBg="1"/>
      <p:bldP spid="119" grpId="0" animBg="1"/>
      <p:bldP spid="121" grpId="0" animBg="1"/>
      <p:bldP spid="122" grpId="0" animBg="1"/>
      <p:bldP spid="123" grpId="0" animBg="1"/>
      <p:bldP spid="124" grpId="0" animBg="1"/>
      <p:bldP spid="1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Additional  Intel®  Resources</a:t>
            </a:r>
            <a:endParaRPr lang="en-US" dirty="0"/>
          </a:p>
        </p:txBody>
      </p:sp>
    </p:spTree>
    <p:extLst>
      <p:ext uri="{BB962C8B-B14F-4D97-AF65-F5344CB8AC3E}">
        <p14:creationId xmlns:p14="http://schemas.microsoft.com/office/powerpoint/2010/main" val="960758957"/>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smtClean="0"/>
              <a:t>AI </a:t>
            </a:r>
            <a:r>
              <a:rPr lang="en-US" dirty="0" err="1" smtClean="0"/>
              <a:t>DevCloud</a:t>
            </a:r>
            <a:r>
              <a:rPr lang="en-US" dirty="0" smtClean="0"/>
              <a:t>™ Overview</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56</a:t>
            </a:fld>
            <a:endParaRPr lang="uk-UA"/>
          </a:p>
        </p:txBody>
      </p:sp>
      <p:sp>
        <p:nvSpPr>
          <p:cNvPr id="6" name="Rectangle 5"/>
          <p:cNvSpPr/>
          <p:nvPr/>
        </p:nvSpPr>
        <p:spPr>
          <a:xfrm>
            <a:off x="455611" y="1175326"/>
            <a:ext cx="7876859" cy="2062103"/>
          </a:xfrm>
          <a:prstGeom prst="rect">
            <a:avLst/>
          </a:prstGeom>
        </p:spPr>
        <p:txBody>
          <a:bodyPr wrap="square">
            <a:spAutoFit/>
          </a:bodyPr>
          <a:lstStyle/>
          <a:p>
            <a:pPr algn="l">
              <a:spcBef>
                <a:spcPts val="600"/>
              </a:spcBef>
            </a:pPr>
            <a:r>
              <a:rPr lang="en-US" sz="1800" i="0" dirty="0" smtClean="0">
                <a:solidFill>
                  <a:srgbClr val="0071C5">
                    <a:lumMod val="50000"/>
                  </a:srgbClr>
                </a:solidFill>
                <a:latin typeface="+mj-lt"/>
              </a:rPr>
              <a:t>Intel AI DevCloud™ is a server cluster </a:t>
            </a:r>
            <a:r>
              <a:rPr lang="en-US" sz="1800" i="0" dirty="0">
                <a:solidFill>
                  <a:srgbClr val="0071C5">
                    <a:lumMod val="50000"/>
                  </a:srgbClr>
                </a:solidFill>
                <a:latin typeface="+mj-lt"/>
              </a:rPr>
              <a:t>consisting of </a:t>
            </a:r>
            <a:r>
              <a:rPr lang="en-US" sz="1800" i="0" dirty="0" smtClean="0">
                <a:solidFill>
                  <a:srgbClr val="0071C5">
                    <a:lumMod val="50000"/>
                  </a:srgbClr>
                </a:solidFill>
                <a:latin typeface="+mj-lt"/>
              </a:rPr>
              <a:t>Intel® Xeon® scalable processors.</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Storage, compute needed for DL.</a:t>
            </a:r>
          </a:p>
          <a:p>
            <a:pPr marL="285750" indent="-285750" algn="l">
              <a:spcBef>
                <a:spcPts val="600"/>
              </a:spcBef>
              <a:buFont typeface="Arial" charset="0"/>
              <a:buChar char="•"/>
            </a:pPr>
            <a:r>
              <a:rPr lang="en-US" sz="1800" i="0" dirty="0" smtClean="0">
                <a:solidFill>
                  <a:srgbClr val="0071C5">
                    <a:lumMod val="50000"/>
                  </a:srgbClr>
                </a:solidFill>
                <a:latin typeface="+mj-lt"/>
              </a:rPr>
              <a:t>Pre-loaded </a:t>
            </a:r>
            <a:r>
              <a:rPr lang="en-US" sz="1800" i="0" dirty="0">
                <a:solidFill>
                  <a:srgbClr val="0071C5">
                    <a:lumMod val="50000"/>
                  </a:srgbClr>
                </a:solidFill>
                <a:latin typeface="+mj-lt"/>
              </a:rPr>
              <a:t>with several </a:t>
            </a:r>
            <a:r>
              <a:rPr lang="en-US" sz="1800" i="0" dirty="0" smtClean="0">
                <a:solidFill>
                  <a:srgbClr val="0071C5">
                    <a:lumMod val="50000"/>
                  </a:srgbClr>
                </a:solidFill>
                <a:latin typeface="+mj-lt"/>
              </a:rPr>
              <a:t>Intel® optimized DL packages</a:t>
            </a:r>
            <a:r>
              <a:rPr lang="en-US" sz="1800" i="0" dirty="0">
                <a:solidFill>
                  <a:srgbClr val="0071C5">
                    <a:lumMod val="50000"/>
                  </a:srgbClr>
                </a:solidFill>
                <a:latin typeface="+mj-lt"/>
              </a:rPr>
              <a:t>:</a:t>
            </a:r>
          </a:p>
          <a:p>
            <a:pPr marL="285750" lvl="2" indent="-285750" algn="l">
              <a:spcBef>
                <a:spcPts val="600"/>
              </a:spcBef>
              <a:buFont typeface="Arial" charset="0"/>
              <a:buChar char="•"/>
            </a:pPr>
            <a:r>
              <a:rPr lang="en-US" sz="1800" i="0" dirty="0">
                <a:solidFill>
                  <a:srgbClr val="0071C5">
                    <a:lumMod val="50000"/>
                  </a:srgbClr>
                </a:solidFill>
                <a:latin typeface="+mj-lt"/>
              </a:rPr>
              <a:t>n</a:t>
            </a:r>
            <a:r>
              <a:rPr lang="en-US" sz="1800" i="0" dirty="0" smtClean="0">
                <a:solidFill>
                  <a:srgbClr val="0071C5">
                    <a:lumMod val="50000"/>
                  </a:srgbClr>
                </a:solidFill>
                <a:latin typeface="+mj-lt"/>
              </a:rPr>
              <a:t>eon™, </a:t>
            </a:r>
            <a:r>
              <a:rPr lang="en-US" sz="1800" i="0" dirty="0" err="1" smtClean="0">
                <a:solidFill>
                  <a:srgbClr val="0071C5">
                    <a:lumMod val="50000"/>
                  </a:srgbClr>
                </a:solidFill>
                <a:latin typeface="+mj-lt"/>
              </a:rPr>
              <a:t>Theano</a:t>
            </a:r>
            <a:r>
              <a:rPr lang="en-US" sz="1800" i="0" dirty="0">
                <a:solidFill>
                  <a:srgbClr val="0071C5">
                    <a:lumMod val="50000"/>
                  </a:srgbClr>
                </a:solidFill>
                <a:latin typeface="+mj-lt"/>
              </a:rPr>
              <a:t>*</a:t>
            </a:r>
            <a:r>
              <a:rPr lang="en-US" sz="1800" i="0" dirty="0" smtClean="0">
                <a:solidFill>
                  <a:srgbClr val="0071C5">
                    <a:lumMod val="50000"/>
                  </a:srgbClr>
                </a:solidFill>
                <a:latin typeface="+mj-lt"/>
              </a:rPr>
              <a:t>, TensorFlow*, </a:t>
            </a:r>
            <a:r>
              <a:rPr lang="en-US" sz="1800" i="0" dirty="0" err="1" smtClean="0">
                <a:solidFill>
                  <a:srgbClr val="0071C5">
                    <a:lumMod val="50000"/>
                  </a:srgbClr>
                </a:solidFill>
                <a:latin typeface="+mj-lt"/>
              </a:rPr>
              <a:t>Caffe</a:t>
            </a:r>
            <a:r>
              <a:rPr lang="en-US" sz="1800" i="0" dirty="0">
                <a:solidFill>
                  <a:srgbClr val="0071C5">
                    <a:lumMod val="50000"/>
                  </a:srgbClr>
                </a:solidFill>
                <a:latin typeface="+mj-lt"/>
              </a:rPr>
              <a:t>*</a:t>
            </a:r>
            <a:r>
              <a:rPr lang="en-US" sz="1800" i="0" dirty="0" smtClean="0">
                <a:solidFill>
                  <a:srgbClr val="0071C5">
                    <a:lumMod val="50000"/>
                  </a:srgbClr>
                </a:solidFill>
                <a:latin typeface="+mj-lt"/>
              </a:rPr>
              <a:t>, </a:t>
            </a:r>
            <a:r>
              <a:rPr lang="en-US" sz="1800" i="0" dirty="0" err="1" smtClean="0">
                <a:solidFill>
                  <a:srgbClr val="0071C5">
                    <a:lumMod val="50000"/>
                  </a:srgbClr>
                </a:solidFill>
                <a:latin typeface="+mj-lt"/>
              </a:rPr>
              <a:t>Keras</a:t>
            </a:r>
            <a:r>
              <a:rPr lang="en-US" sz="1800" i="0" dirty="0" smtClean="0">
                <a:solidFill>
                  <a:srgbClr val="0071C5">
                    <a:lumMod val="50000"/>
                  </a:srgbClr>
                </a:solidFill>
                <a:latin typeface="+mj-lt"/>
              </a:rPr>
              <a:t>*.</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Intel® Distribution for Python*.</a:t>
            </a:r>
            <a:endParaRPr lang="en-US" sz="1800" i="0" dirty="0">
              <a:solidFill>
                <a:srgbClr val="0071C5">
                  <a:lumMod val="50000"/>
                </a:srgbClr>
              </a:solidFill>
              <a:latin typeface="+mj-lt"/>
            </a:endParaRPr>
          </a:p>
        </p:txBody>
      </p:sp>
      <p:sp>
        <p:nvSpPr>
          <p:cNvPr id="7" name="Rectangle 6"/>
          <p:cNvSpPr/>
          <p:nvPr/>
        </p:nvSpPr>
        <p:spPr>
          <a:xfrm>
            <a:off x="-101763" y="460629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3" name="Picture 2"/>
          <p:cNvPicPr>
            <a:picLocks noChangeAspect="1"/>
          </p:cNvPicPr>
          <p:nvPr/>
        </p:nvPicPr>
        <p:blipFill>
          <a:blip r:embed="rId3"/>
          <a:stretch>
            <a:fillRect/>
          </a:stretch>
        </p:blipFill>
        <p:spPr>
          <a:xfrm>
            <a:off x="1395336" y="3456288"/>
            <a:ext cx="6712882" cy="1056891"/>
          </a:xfrm>
          <a:prstGeom prst="rect">
            <a:avLst/>
          </a:prstGeom>
        </p:spPr>
      </p:pic>
    </p:spTree>
    <p:extLst>
      <p:ext uri="{BB962C8B-B14F-4D97-AF65-F5344CB8AC3E}">
        <p14:creationId xmlns:p14="http://schemas.microsoft.com/office/powerpoint/2010/main" val="2892678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t>57</a:t>
            </a:fld>
            <a:endParaRPr lang="en-US"/>
          </a:p>
        </p:txBody>
      </p:sp>
      <p:pic>
        <p:nvPicPr>
          <p:cNvPr id="3" name="Picture 2"/>
          <p:cNvPicPr>
            <a:picLocks noChangeAspect="1"/>
          </p:cNvPicPr>
          <p:nvPr/>
        </p:nvPicPr>
        <p:blipFill>
          <a:blip r:embed="rId2"/>
          <a:stretch>
            <a:fillRect/>
          </a:stretch>
        </p:blipFill>
        <p:spPr>
          <a:xfrm>
            <a:off x="1331494" y="251061"/>
            <a:ext cx="6267799" cy="4111724"/>
          </a:xfrm>
          <a:prstGeom prst="rect">
            <a:avLst/>
          </a:prstGeom>
        </p:spPr>
      </p:pic>
      <p:sp>
        <p:nvSpPr>
          <p:cNvPr id="4" name="Rectangle 3"/>
          <p:cNvSpPr/>
          <p:nvPr/>
        </p:nvSpPr>
        <p:spPr>
          <a:xfrm>
            <a:off x="1331494" y="4362785"/>
            <a:ext cx="3270446" cy="369332"/>
          </a:xfrm>
          <a:prstGeom prst="rect">
            <a:avLst/>
          </a:prstGeom>
        </p:spPr>
        <p:txBody>
          <a:bodyPr wrap="none">
            <a:spAutoFit/>
          </a:bodyPr>
          <a:lstStyle/>
          <a:p>
            <a:r>
              <a:rPr lang="en-US" i="0" dirty="0">
                <a:hlinkClick r:id="rId3"/>
              </a:rPr>
              <a:t>https://</a:t>
            </a:r>
            <a:r>
              <a:rPr lang="en-US" i="0" dirty="0" smtClean="0">
                <a:hlinkClick r:id="rId3"/>
              </a:rPr>
              <a:t>software.intel.com/en-us/ai-academy/tools/devcloud</a:t>
            </a:r>
            <a:endParaRPr lang="en-US" i="0" dirty="0" smtClean="0"/>
          </a:p>
          <a:p>
            <a:endParaRPr lang="en-US" i="0" dirty="0"/>
          </a:p>
        </p:txBody>
      </p:sp>
    </p:spTree>
    <p:extLst>
      <p:ext uri="{BB962C8B-B14F-4D97-AF65-F5344CB8AC3E}">
        <p14:creationId xmlns:p14="http://schemas.microsoft.com/office/powerpoint/2010/main" val="191336958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Other R</a:t>
            </a:r>
            <a:r>
              <a:rPr lang="en-US" dirty="0" smtClean="0"/>
              <a:t>esources</a:t>
            </a:r>
            <a:r>
              <a:rPr lang="en-US" dirty="0"/>
              <a:t>: AI </a:t>
            </a:r>
            <a:r>
              <a:rPr lang="en-US" dirty="0" smtClean="0"/>
              <a:t>Student </a:t>
            </a:r>
            <a:r>
              <a:rPr lang="en-US" dirty="0"/>
              <a:t>K</a:t>
            </a:r>
            <a:r>
              <a:rPr lang="en-US" dirty="0" smtClean="0"/>
              <a:t>its</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58</a:t>
            </a:fld>
            <a:endParaRPr lang="uk-UA"/>
          </a:p>
        </p:txBody>
      </p:sp>
      <p:sp>
        <p:nvSpPr>
          <p:cNvPr id="6" name="Rectangle 5"/>
          <p:cNvSpPr/>
          <p:nvPr/>
        </p:nvSpPr>
        <p:spPr>
          <a:xfrm>
            <a:off x="455611" y="1175326"/>
            <a:ext cx="8416940" cy="723275"/>
          </a:xfrm>
          <a:prstGeom prst="rect">
            <a:avLst/>
          </a:prstGeom>
        </p:spPr>
        <p:txBody>
          <a:bodyPr wrap="square">
            <a:spAutoFit/>
          </a:bodyPr>
          <a:lstStyle/>
          <a:p>
            <a:pPr>
              <a:spcBef>
                <a:spcPts val="600"/>
              </a:spcBef>
            </a:pPr>
            <a:r>
              <a:rPr lang="en-US" dirty="0">
                <a:solidFill>
                  <a:srgbClr val="0071C5">
                    <a:lumMod val="50000"/>
                  </a:srgbClr>
                </a:solidFill>
              </a:rPr>
              <a:t>Intel® AI </a:t>
            </a:r>
            <a:r>
              <a:rPr lang="en-US" dirty="0" smtClean="0">
                <a:solidFill>
                  <a:srgbClr val="0071C5">
                    <a:lumMod val="50000"/>
                  </a:srgbClr>
                </a:solidFill>
              </a:rPr>
              <a:t>student kits includes </a:t>
            </a:r>
            <a:r>
              <a:rPr lang="en-US" dirty="0">
                <a:solidFill>
                  <a:srgbClr val="0071C5">
                    <a:lumMod val="50000"/>
                  </a:srgbClr>
                </a:solidFill>
              </a:rPr>
              <a:t>c</a:t>
            </a:r>
            <a:r>
              <a:rPr lang="en-US" dirty="0" smtClean="0">
                <a:solidFill>
                  <a:srgbClr val="0071C5">
                    <a:lumMod val="50000"/>
                  </a:srgbClr>
                </a:solidFill>
              </a:rPr>
              <a:t>ourses </a:t>
            </a:r>
            <a:r>
              <a:rPr lang="en-US" dirty="0">
                <a:solidFill>
                  <a:srgbClr val="0071C5">
                    <a:lumMod val="50000"/>
                  </a:srgbClr>
                </a:solidFill>
              </a:rPr>
              <a:t>on </a:t>
            </a:r>
            <a:r>
              <a:rPr lang="en-US" dirty="0" smtClean="0">
                <a:solidFill>
                  <a:srgbClr val="0071C5">
                    <a:lumMod val="50000"/>
                  </a:srgbClr>
                </a:solidFill>
              </a:rPr>
              <a:t>machine learning and deep learning.</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All three contain concrete examples of implementing AI </a:t>
            </a:r>
            <a:r>
              <a:rPr lang="en-US" dirty="0" smtClean="0">
                <a:solidFill>
                  <a:srgbClr val="0071C5">
                    <a:lumMod val="50000"/>
                  </a:srgbClr>
                </a:solidFill>
              </a:rPr>
              <a:t>techniques.</a:t>
            </a:r>
            <a:endParaRPr lang="en-US" dirty="0">
              <a:solidFill>
                <a:srgbClr val="0071C5">
                  <a:lumMod val="50000"/>
                </a:srgbClr>
              </a:solidFill>
            </a:endParaRPr>
          </a:p>
        </p:txBody>
      </p:sp>
      <p:pic>
        <p:nvPicPr>
          <p:cNvPr id="3" name="Picture 2"/>
          <p:cNvPicPr>
            <a:picLocks noChangeAspect="1"/>
          </p:cNvPicPr>
          <p:nvPr/>
        </p:nvPicPr>
        <p:blipFill>
          <a:blip r:embed="rId3"/>
          <a:stretch>
            <a:fillRect/>
          </a:stretch>
        </p:blipFill>
        <p:spPr>
          <a:xfrm>
            <a:off x="508701" y="2044007"/>
            <a:ext cx="8310760" cy="2597113"/>
          </a:xfrm>
          <a:prstGeom prst="rect">
            <a:avLst/>
          </a:prstGeom>
        </p:spPr>
      </p:pic>
    </p:spTree>
    <p:extLst>
      <p:ext uri="{BB962C8B-B14F-4D97-AF65-F5344CB8AC3E}">
        <p14:creationId xmlns:p14="http://schemas.microsoft.com/office/powerpoint/2010/main" val="699964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44686" y="2421694"/>
            <a:ext cx="8212888" cy="110252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Autofit/>
          </a:bodyPr>
          <a:lstStyle>
            <a:lvl1pPr marL="0" marR="0" indent="0" algn="l" defTabSz="457200" rtl="0" latinLnBrk="0">
              <a:lnSpc>
                <a:spcPct val="80000"/>
              </a:lnSpc>
              <a:spcBef>
                <a:spcPts val="0"/>
              </a:spcBef>
              <a:spcAft>
                <a:spcPts val="0"/>
              </a:spcAft>
              <a:buClrTx/>
              <a:buSzTx/>
              <a:buFontTx/>
              <a:buNone/>
              <a:tabLst/>
              <a:defRPr sz="6500" b="0" i="0" u="none" strike="noStrike" cap="none" spc="0" baseline="0">
                <a:ln>
                  <a:noFill/>
                </a:ln>
                <a:solidFill>
                  <a:srgbClr val="FFFFFF">
                    <a:alpha val="90000"/>
                  </a:srgbClr>
                </a:solidFill>
                <a:uFillTx/>
                <a:latin typeface="Intel Clear Pro"/>
                <a:ea typeface="Intel Clear Pro"/>
                <a:cs typeface="Intel Clear Pro"/>
                <a:sym typeface="Intel Clear Pro"/>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Homework exercise</a:t>
            </a:r>
            <a:endParaRPr lang="en-US" dirty="0"/>
          </a:p>
        </p:txBody>
      </p:sp>
    </p:spTree>
    <p:extLst>
      <p:ext uri="{BB962C8B-B14F-4D97-AF65-F5344CB8AC3E}">
        <p14:creationId xmlns:p14="http://schemas.microsoft.com/office/powerpoint/2010/main" val="149335910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How Is This Era of AI Different?</a:t>
            </a:r>
          </a:p>
        </p:txBody>
      </p:sp>
      <p:sp>
        <p:nvSpPr>
          <p:cNvPr id="2" name="Slide Number Placeholder 1"/>
          <p:cNvSpPr>
            <a:spLocks noGrp="1"/>
          </p:cNvSpPr>
          <p:nvPr>
            <p:ph type="sldNum" sz="quarter" idx="2"/>
          </p:nvPr>
        </p:nvSpPr>
        <p:spPr/>
        <p:txBody>
          <a:bodyPr/>
          <a:lstStyle/>
          <a:p>
            <a:fld id="{86CB4B4D-7CA3-9044-876B-883B54F8677D}" type="slidenum">
              <a:rPr lang="uk-UA" smtClean="0"/>
              <a:pPr/>
              <a:t>6</a:t>
            </a:fld>
            <a:endParaRPr lang="uk-UA"/>
          </a:p>
        </p:txBody>
      </p:sp>
      <p:grpSp>
        <p:nvGrpSpPr>
          <p:cNvPr id="28" name="Group"/>
          <p:cNvGrpSpPr/>
          <p:nvPr/>
        </p:nvGrpSpPr>
        <p:grpSpPr>
          <a:xfrm>
            <a:off x="3470712" y="2837655"/>
            <a:ext cx="2202578" cy="1419292"/>
            <a:chOff x="0" y="-2"/>
            <a:chExt cx="2202577" cy="1419289"/>
          </a:xfrm>
        </p:grpSpPr>
        <p:sp>
          <p:nvSpPr>
            <p:cNvPr id="29" name="Oval"/>
            <p:cNvSpPr/>
            <p:nvPr/>
          </p:nvSpPr>
          <p:spPr>
            <a:xfrm>
              <a:off x="0" y="-2"/>
              <a:ext cx="2202577" cy="1419289"/>
            </a:xfrm>
            <a:prstGeom prst="ellipse">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711200">
                <a:lnSpc>
                  <a:spcPct val="90000"/>
                </a:lnSpc>
                <a:spcBef>
                  <a:spcPts val="700"/>
                </a:spcBef>
                <a:defRPr sz="1600">
                  <a:solidFill>
                    <a:srgbClr val="FFFFFF"/>
                  </a:solidFill>
                </a:defRPr>
              </a:pPr>
              <a:endParaRPr/>
            </a:p>
          </p:txBody>
        </p:sp>
        <p:sp>
          <p:nvSpPr>
            <p:cNvPr id="30" name="Cutting Edge Results in a Variety of Fields"/>
            <p:cNvSpPr txBox="1"/>
            <p:nvPr/>
          </p:nvSpPr>
          <p:spPr>
            <a:xfrm>
              <a:off x="159690" y="253076"/>
              <a:ext cx="1880019" cy="91313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0160" tIns="10160" rIns="10160" bIns="10160" numCol="1" anchor="ctr">
              <a:noAutofit/>
            </a:bodyPr>
            <a:lstStyle>
              <a:lvl1pPr algn="ctr" defTabSz="711200">
                <a:lnSpc>
                  <a:spcPct val="90000"/>
                </a:lnSpc>
                <a:spcBef>
                  <a:spcPts val="600"/>
                </a:spcBef>
                <a:defRPr sz="1600" b="1">
                  <a:solidFill>
                    <a:srgbClr val="FFFFFF"/>
                  </a:solidFill>
                </a:defRPr>
              </a:lvl1pPr>
            </a:lstStyle>
            <a:p>
              <a:r>
                <a:rPr sz="1800" b="0" dirty="0"/>
                <a:t>Cutting Edge Results in a Variety of Fields</a:t>
              </a:r>
            </a:p>
          </p:txBody>
        </p:sp>
      </p:grpSp>
      <p:grpSp>
        <p:nvGrpSpPr>
          <p:cNvPr id="31" name="Group 30"/>
          <p:cNvGrpSpPr/>
          <p:nvPr/>
        </p:nvGrpSpPr>
        <p:grpSpPr>
          <a:xfrm>
            <a:off x="1862733" y="1940804"/>
            <a:ext cx="1862190" cy="1078659"/>
            <a:chOff x="1862733" y="1940804"/>
            <a:chExt cx="1862190" cy="1078659"/>
          </a:xfrm>
        </p:grpSpPr>
        <p:sp>
          <p:nvSpPr>
            <p:cNvPr id="32" name="Arrow"/>
            <p:cNvSpPr/>
            <p:nvPr/>
          </p:nvSpPr>
          <p:spPr>
            <a:xfrm rot="12460296">
              <a:off x="2464831" y="2570479"/>
              <a:ext cx="1260092"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33" name="Group"/>
            <p:cNvGrpSpPr/>
            <p:nvPr/>
          </p:nvGrpSpPr>
          <p:grpSpPr>
            <a:xfrm>
              <a:off x="1862733" y="1940804"/>
              <a:ext cx="1348323" cy="1078659"/>
              <a:chOff x="0" y="0"/>
              <a:chExt cx="1348322" cy="1078657"/>
            </a:xfrm>
          </p:grpSpPr>
          <p:sp>
            <p:nvSpPr>
              <p:cNvPr id="34" name="Rounded Rectangle"/>
              <p:cNvSpPr/>
              <p:nvPr/>
            </p:nvSpPr>
            <p:spPr>
              <a:xfrm>
                <a:off x="0" y="0"/>
                <a:ext cx="1348323"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35" name="Bigger datasets"/>
              <p:cNvSpPr txBox="1"/>
              <p:nvPr/>
            </p:nvSpPr>
            <p:spPr>
              <a:xfrm>
                <a:off x="31593" y="225637"/>
                <a:ext cx="1285136" cy="627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Bigger </a:t>
                </a:r>
                <a:r>
                  <a:rPr lang="en-US" sz="1800" dirty="0" smtClean="0"/>
                  <a:t>D</a:t>
                </a:r>
                <a:r>
                  <a:rPr sz="1800" dirty="0" smtClean="0"/>
                  <a:t>atasets</a:t>
                </a:r>
                <a:endParaRPr sz="1800" dirty="0"/>
              </a:p>
            </p:txBody>
          </p:sp>
        </p:grpSp>
      </p:grpSp>
      <p:grpSp>
        <p:nvGrpSpPr>
          <p:cNvPr id="36" name="Group 35"/>
          <p:cNvGrpSpPr/>
          <p:nvPr/>
        </p:nvGrpSpPr>
        <p:grpSpPr>
          <a:xfrm>
            <a:off x="3897838" y="1147445"/>
            <a:ext cx="1348323" cy="1626916"/>
            <a:chOff x="3897838" y="1147445"/>
            <a:chExt cx="1348323" cy="1626916"/>
          </a:xfrm>
        </p:grpSpPr>
        <p:sp>
          <p:nvSpPr>
            <p:cNvPr id="37" name="Arrow"/>
            <p:cNvSpPr/>
            <p:nvPr/>
          </p:nvSpPr>
          <p:spPr>
            <a:xfrm rot="16200000">
              <a:off x="4028207" y="2028319"/>
              <a:ext cx="1087586"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38" name="Group"/>
            <p:cNvGrpSpPr/>
            <p:nvPr/>
          </p:nvGrpSpPr>
          <p:grpSpPr>
            <a:xfrm>
              <a:off x="3897838" y="1147445"/>
              <a:ext cx="1348323" cy="1078660"/>
              <a:chOff x="0" y="0"/>
              <a:chExt cx="1348322" cy="1078657"/>
            </a:xfrm>
          </p:grpSpPr>
          <p:sp>
            <p:nvSpPr>
              <p:cNvPr id="39" name="Rounded Rectangle"/>
              <p:cNvSpPr/>
              <p:nvPr/>
            </p:nvSpPr>
            <p:spPr>
              <a:xfrm>
                <a:off x="0" y="0"/>
                <a:ext cx="1348323"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40" name="Faster Computers"/>
              <p:cNvSpPr txBox="1"/>
              <p:nvPr/>
            </p:nvSpPr>
            <p:spPr>
              <a:xfrm>
                <a:off x="31593" y="225637"/>
                <a:ext cx="1285136" cy="627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Faster Computers</a:t>
                </a:r>
              </a:p>
            </p:txBody>
          </p:sp>
        </p:grpSp>
      </p:grpSp>
      <p:grpSp>
        <p:nvGrpSpPr>
          <p:cNvPr id="41" name="Group 40"/>
          <p:cNvGrpSpPr/>
          <p:nvPr/>
        </p:nvGrpSpPr>
        <p:grpSpPr>
          <a:xfrm>
            <a:off x="5442877" y="1940793"/>
            <a:ext cx="1945926" cy="1078659"/>
            <a:chOff x="5442877" y="1940793"/>
            <a:chExt cx="1945926" cy="1078659"/>
          </a:xfrm>
        </p:grpSpPr>
        <p:sp>
          <p:nvSpPr>
            <p:cNvPr id="42" name="Arrow"/>
            <p:cNvSpPr/>
            <p:nvPr/>
          </p:nvSpPr>
          <p:spPr>
            <a:xfrm rot="20011415">
              <a:off x="5442877" y="2577056"/>
              <a:ext cx="1342148" cy="404498"/>
            </a:xfrm>
            <a:prstGeom prst="leftArrow">
              <a:avLst>
                <a:gd name="adj1" fmla="val 60000"/>
                <a:gd name="adj2" fmla="val 50000"/>
              </a:avLst>
            </a:prstGeom>
            <a:solidFill>
              <a:srgbClr val="1E50A1"/>
            </a:solidFill>
            <a:ln w="12700" cap="flat">
              <a:noFill/>
              <a:miter lim="400000"/>
            </a:ln>
            <a:effectLst>
              <a:outerShdw blurRad="38100" dist="23000" dir="5400000" rotWithShape="0">
                <a:srgbClr val="000000">
                  <a:alpha val="35000"/>
                </a:srgbClr>
              </a:outerShdw>
            </a:effectLst>
          </p:spPr>
          <p:txBody>
            <a:bodyPr wrap="square" lIns="45718" tIns="45718" rIns="45718" bIns="45718" numCol="1" anchor="t">
              <a:noAutofit/>
            </a:bodyPr>
            <a:lstStyle/>
            <a:p>
              <a:endParaRPr/>
            </a:p>
          </p:txBody>
        </p:sp>
        <p:grpSp>
          <p:nvGrpSpPr>
            <p:cNvPr id="43" name="Group"/>
            <p:cNvGrpSpPr/>
            <p:nvPr/>
          </p:nvGrpSpPr>
          <p:grpSpPr>
            <a:xfrm>
              <a:off x="6040479" y="1940793"/>
              <a:ext cx="1348324" cy="1078659"/>
              <a:chOff x="0" y="0"/>
              <a:chExt cx="1348323" cy="1078657"/>
            </a:xfrm>
          </p:grpSpPr>
          <p:sp>
            <p:nvSpPr>
              <p:cNvPr id="44" name="Rounded Rectangle"/>
              <p:cNvSpPr/>
              <p:nvPr/>
            </p:nvSpPr>
            <p:spPr>
              <a:xfrm>
                <a:off x="0" y="0"/>
                <a:ext cx="1348324" cy="1078658"/>
              </a:xfrm>
              <a:prstGeom prst="roundRect">
                <a:avLst>
                  <a:gd name="adj" fmla="val 10000"/>
                </a:avLst>
              </a:prstGeom>
              <a:gradFill flip="none" rotWithShape="1">
                <a:gsLst>
                  <a:gs pos="0">
                    <a:srgbClr val="82CAFF"/>
                  </a:gs>
                  <a:gs pos="46000">
                    <a:srgbClr val="007AD5"/>
                  </a:gs>
                  <a:gs pos="100000">
                    <a:srgbClr val="004476"/>
                  </a:gs>
                </a:gsLst>
                <a:path path="circle">
                  <a:fillToRect l="-19636" t="62278" r="119636" b="37721"/>
                </a:path>
              </a:gradFill>
              <a:ln w="12700" cap="flat">
                <a:noFill/>
                <a:miter lim="400000"/>
              </a:ln>
              <a:effectLst>
                <a:outerShdw blurRad="38100" dist="23000" dir="5400000" rotWithShape="0">
                  <a:srgbClr val="000000">
                    <a:alpha val="35000"/>
                  </a:srgbClr>
                </a:outerShdw>
              </a:effectLst>
            </p:spPr>
            <p:txBody>
              <a:bodyPr wrap="square" lIns="45718" tIns="45718" rIns="45718" bIns="45718" numCol="1" anchor="ctr">
                <a:noAutofit/>
              </a:bodyPr>
              <a:lstStyle/>
              <a:p>
                <a:pPr algn="ctr" defTabSz="844550">
                  <a:lnSpc>
                    <a:spcPct val="90000"/>
                  </a:lnSpc>
                  <a:spcBef>
                    <a:spcPts val="700"/>
                  </a:spcBef>
                  <a:defRPr sz="1900">
                    <a:solidFill>
                      <a:srgbClr val="FFFFFF"/>
                    </a:solidFill>
                  </a:defRPr>
                </a:pPr>
                <a:endParaRPr/>
              </a:p>
            </p:txBody>
          </p:sp>
          <p:sp>
            <p:nvSpPr>
              <p:cNvPr id="45" name="Neural Nets"/>
              <p:cNvSpPr txBox="1"/>
              <p:nvPr/>
            </p:nvSpPr>
            <p:spPr>
              <a:xfrm>
                <a:off x="31593" y="225637"/>
                <a:ext cx="1285136" cy="62737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6193" tIns="36193" rIns="36193" bIns="36193" numCol="1" anchor="ctr">
                <a:noAutofit/>
              </a:bodyPr>
              <a:lstStyle>
                <a:lvl1pPr algn="ctr" defTabSz="844550">
                  <a:lnSpc>
                    <a:spcPct val="90000"/>
                  </a:lnSpc>
                  <a:spcBef>
                    <a:spcPts val="700"/>
                  </a:spcBef>
                  <a:defRPr sz="1900">
                    <a:solidFill>
                      <a:srgbClr val="FFFFFF"/>
                    </a:solidFill>
                  </a:defRPr>
                </a:lvl1pPr>
              </a:lstStyle>
              <a:p>
                <a:r>
                  <a:rPr sz="1800" dirty="0"/>
                  <a:t>Neural Nets</a:t>
                </a:r>
              </a:p>
            </p:txBody>
          </p:sp>
        </p:grpSp>
      </p:grpSp>
    </p:spTree>
    <p:extLst>
      <p:ext uri="{BB962C8B-B14F-4D97-AF65-F5344CB8AC3E}">
        <p14:creationId xmlns:p14="http://schemas.microsoft.com/office/powerpoint/2010/main" val="1447099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ppt_x"/>
                                          </p:val>
                                        </p:tav>
                                        <p:tav tm="100000">
                                          <p:val>
                                            <p:strVal val="#ppt_x"/>
                                          </p:val>
                                        </p:tav>
                                      </p:tavLst>
                                    </p:anim>
                                    <p:anim calcmode="lin" valueType="num">
                                      <p:cBhvr additive="base">
                                        <p:cTn id="13" dur="500" fill="hold"/>
                                        <p:tgtEl>
                                          <p:spTgt spid="3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3"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500" fill="hold"/>
                                        <p:tgtEl>
                                          <p:spTgt spid="41"/>
                                        </p:tgtEl>
                                        <p:attrNameLst>
                                          <p:attrName>ppt_x</p:attrName>
                                        </p:attrNameLst>
                                      </p:cBhvr>
                                      <p:tavLst>
                                        <p:tav tm="0">
                                          <p:val>
                                            <p:strVal val="1+#ppt_w/2"/>
                                          </p:val>
                                        </p:tav>
                                        <p:tav tm="100000">
                                          <p:val>
                                            <p:strVal val="#ppt_x"/>
                                          </p:val>
                                        </p:tav>
                                      </p:tavLst>
                                    </p:anim>
                                    <p:anim calcmode="lin" valueType="num">
                                      <p:cBhvr additive="base">
                                        <p:cTn id="18" dur="5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prstGeom prst="rect">
            <a:avLst/>
          </a:prstGeom>
        </p:spPr>
        <p:txBody>
          <a:bodyPr>
            <a:noAutofit/>
          </a:bodyPr>
          <a:lstStyle/>
          <a:p>
            <a:r>
              <a:rPr lang="en-US" dirty="0" smtClean="0"/>
              <a:t>Get Access to Hardware</a:t>
            </a:r>
            <a:endParaRPr dirty="0"/>
          </a:p>
        </p:txBody>
      </p:sp>
      <p:sp>
        <p:nvSpPr>
          <p:cNvPr id="185" name="Slide Number Placeholder 5"/>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noAutofit/>
          </a:bodyPr>
          <a:lstStyle/>
          <a:p>
            <a:fld id="{86CB4B4D-7CA3-9044-876B-883B54F8677D}" type="slidenum">
              <a:t>60</a:t>
            </a:fld>
            <a:endParaRPr/>
          </a:p>
        </p:txBody>
      </p:sp>
      <p:sp>
        <p:nvSpPr>
          <p:cNvPr id="187" name="Content Placeholder 4"/>
          <p:cNvSpPr txBox="1">
            <a:spLocks noGrp="1"/>
          </p:cNvSpPr>
          <p:nvPr>
            <p:ph type="body" idx="4294967295"/>
          </p:nvPr>
        </p:nvSpPr>
        <p:spPr>
          <a:xfrm>
            <a:off x="449811" y="1291339"/>
            <a:ext cx="8226425" cy="3425825"/>
          </a:xfrm>
          <a:prstGeom prst="rect">
            <a:avLst/>
          </a:prstGeom>
        </p:spPr>
        <p:txBody>
          <a:bodyPr>
            <a:noAutofit/>
          </a:bodyPr>
          <a:lstStyle/>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Understand the tools &amp; libraries that are available to use via remote access</a:t>
            </a:r>
          </a:p>
          <a:p>
            <a:pPr marL="200025" lvl="1" indent="-285750">
              <a:lnSpc>
                <a:spcPct val="150000"/>
              </a:lnSpc>
              <a:spcBef>
                <a:spcPts val="0"/>
              </a:spcBef>
              <a:buSzTx/>
              <a:defRPr>
                <a:solidFill>
                  <a:srgbClr val="163B6D"/>
                </a:solidFill>
                <a:latin typeface="Arial"/>
                <a:ea typeface="Arial"/>
                <a:cs typeface="Arial"/>
                <a:sym typeface="Arial"/>
              </a:defRPr>
            </a:pPr>
            <a:r>
              <a:rPr lang="en-US" dirty="0" smtClean="0">
                <a:latin typeface="+mj-ea"/>
                <a:cs typeface="Intel Clear Regular" charset="0"/>
              </a:rPr>
              <a:t>Sign up &amp; receive access to start work on the </a:t>
            </a:r>
            <a:r>
              <a:rPr lang="en-US" dirty="0" err="1" smtClean="0">
                <a:latin typeface="+mj-ea"/>
                <a:cs typeface="Intel Clear Regular" charset="0"/>
              </a:rPr>
              <a:t>Jupyter</a:t>
            </a:r>
            <a:r>
              <a:rPr lang="en-US" dirty="0" smtClean="0">
                <a:latin typeface="+mj-ea"/>
                <a:cs typeface="Intel Clear Regular" charset="0"/>
              </a:rPr>
              <a:t>* notebooks from the Artificial Intelligence 501, Machine Learning 501, Deep Learning 501 or TensorFlow 501 student kits.</a:t>
            </a:r>
          </a:p>
        </p:txBody>
      </p:sp>
      <p:sp>
        <p:nvSpPr>
          <p:cNvPr id="188" name="At the end of this class, you should expect to know:"/>
          <p:cNvSpPr txBox="1"/>
          <p:nvPr/>
        </p:nvSpPr>
        <p:spPr>
          <a:xfrm>
            <a:off x="888295" y="897898"/>
            <a:ext cx="2897396" cy="276999"/>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noAutofit/>
          </a:bodyPr>
          <a:lstStyle>
            <a:lvl1pPr>
              <a:defRPr>
                <a:solidFill>
                  <a:srgbClr val="163B6D"/>
                </a:solidFill>
                <a:latin typeface="Arial"/>
                <a:ea typeface="Arial"/>
                <a:cs typeface="Arial"/>
                <a:sym typeface="Arial"/>
              </a:defRPr>
            </a:lvl1pPr>
          </a:lstStyle>
          <a:p>
            <a:r>
              <a:rPr lang="en-US" sz="1800" i="0" dirty="0" smtClean="0">
                <a:latin typeface="Intel Clear Regular" charset="0"/>
                <a:ea typeface="Intel Clear Regular" charset="0"/>
                <a:cs typeface="Intel Clear Regular" charset="0"/>
              </a:rPr>
              <a:t>Sign up for Intel® AI </a:t>
            </a:r>
            <a:r>
              <a:rPr lang="en-US" sz="1800" i="0" dirty="0" err="1" smtClean="0">
                <a:latin typeface="Intel Clear Regular" charset="0"/>
                <a:ea typeface="Intel Clear Regular" charset="0"/>
                <a:cs typeface="Intel Clear Regular" charset="0"/>
              </a:rPr>
              <a:t>DevCloud</a:t>
            </a:r>
            <a:r>
              <a:rPr lang="en-US" sz="1800" i="0" dirty="0" smtClean="0">
                <a:latin typeface="Intel Clear Regular" charset="0"/>
                <a:ea typeface="Intel Clear Regular" charset="0"/>
                <a:cs typeface="Intel Clear Regular" charset="0"/>
              </a:rPr>
              <a:t> access</a:t>
            </a:r>
            <a:endParaRPr sz="1800" i="0" dirty="0">
              <a:latin typeface="Intel Clear Regular" charset="0"/>
              <a:ea typeface="Intel Clear Regular" charset="0"/>
              <a:cs typeface="Intel Clear Regular" charset="0"/>
            </a:endParaRPr>
          </a:p>
        </p:txBody>
      </p:sp>
    </p:spTree>
    <p:extLst>
      <p:ext uri="{BB962C8B-B14F-4D97-AF65-F5344CB8AC3E}">
        <p14:creationId xmlns:p14="http://schemas.microsoft.com/office/powerpoint/2010/main" val="171737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animEffect transition="in" filter="fade">
                                      <p:cBhvr>
                                        <p:cTn id="7" dur="500"/>
                                        <p:tgtEl>
                                          <p:spTgt spid="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7">
                                            <p:txEl>
                                              <p:pRg st="1" end="1"/>
                                            </p:txEl>
                                          </p:spTgt>
                                        </p:tgtEl>
                                        <p:attrNameLst>
                                          <p:attrName>style.visibility</p:attrName>
                                        </p:attrNameLst>
                                      </p:cBhvr>
                                      <p:to>
                                        <p:strVal val="visible"/>
                                      </p:to>
                                    </p:set>
                                    <p:animEffect transition="in" filter="fade">
                                      <p:cBhvr>
                                        <p:cTn id="12" dur="500"/>
                                        <p:tgtEl>
                                          <p:spTgt spid="18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a:t>Intel® </a:t>
            </a:r>
            <a:r>
              <a:rPr lang="en-US" dirty="0" smtClean="0"/>
              <a:t>AI </a:t>
            </a:r>
            <a:r>
              <a:rPr lang="en-US" dirty="0" err="1" smtClean="0"/>
              <a:t>DevCloud</a:t>
            </a:r>
            <a:r>
              <a:rPr lang="en-US" dirty="0" smtClean="0"/>
              <a:t>™ Overview</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61</a:t>
            </a:fld>
            <a:endParaRPr lang="uk-UA"/>
          </a:p>
        </p:txBody>
      </p:sp>
      <p:sp>
        <p:nvSpPr>
          <p:cNvPr id="6" name="Rectangle 5"/>
          <p:cNvSpPr/>
          <p:nvPr/>
        </p:nvSpPr>
        <p:spPr>
          <a:xfrm>
            <a:off x="455611" y="1175326"/>
            <a:ext cx="7876859" cy="2062103"/>
          </a:xfrm>
          <a:prstGeom prst="rect">
            <a:avLst/>
          </a:prstGeom>
        </p:spPr>
        <p:txBody>
          <a:bodyPr wrap="square">
            <a:spAutoFit/>
          </a:bodyPr>
          <a:lstStyle/>
          <a:p>
            <a:pPr algn="l">
              <a:spcBef>
                <a:spcPts val="600"/>
              </a:spcBef>
            </a:pPr>
            <a:r>
              <a:rPr lang="en-US" sz="1800" i="0" dirty="0" smtClean="0">
                <a:solidFill>
                  <a:srgbClr val="0071C5">
                    <a:lumMod val="50000"/>
                  </a:srgbClr>
                </a:solidFill>
                <a:latin typeface="+mj-lt"/>
              </a:rPr>
              <a:t>Intel AI DevCloud™ is a server cluster </a:t>
            </a:r>
            <a:r>
              <a:rPr lang="en-US" sz="1800" i="0" dirty="0">
                <a:solidFill>
                  <a:srgbClr val="0071C5">
                    <a:lumMod val="50000"/>
                  </a:srgbClr>
                </a:solidFill>
                <a:latin typeface="+mj-lt"/>
              </a:rPr>
              <a:t>consisting of </a:t>
            </a:r>
            <a:r>
              <a:rPr lang="en-US" sz="1800" i="0" dirty="0" smtClean="0">
                <a:solidFill>
                  <a:srgbClr val="0071C5">
                    <a:lumMod val="50000"/>
                  </a:srgbClr>
                </a:solidFill>
                <a:latin typeface="+mj-lt"/>
              </a:rPr>
              <a:t>Intel® Xeon® scalable processors.</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Storage, compute needed for DL.</a:t>
            </a:r>
          </a:p>
          <a:p>
            <a:pPr marL="285750" indent="-285750" algn="l">
              <a:spcBef>
                <a:spcPts val="600"/>
              </a:spcBef>
              <a:buFont typeface="Arial" charset="0"/>
              <a:buChar char="•"/>
            </a:pPr>
            <a:r>
              <a:rPr lang="en-US" sz="1800" i="0" dirty="0" smtClean="0">
                <a:solidFill>
                  <a:srgbClr val="0071C5">
                    <a:lumMod val="50000"/>
                  </a:srgbClr>
                </a:solidFill>
                <a:latin typeface="+mj-lt"/>
              </a:rPr>
              <a:t>Pre-loaded </a:t>
            </a:r>
            <a:r>
              <a:rPr lang="en-US" sz="1800" i="0" dirty="0">
                <a:solidFill>
                  <a:srgbClr val="0071C5">
                    <a:lumMod val="50000"/>
                  </a:srgbClr>
                </a:solidFill>
                <a:latin typeface="+mj-lt"/>
              </a:rPr>
              <a:t>with several </a:t>
            </a:r>
            <a:r>
              <a:rPr lang="en-US" sz="1800" i="0" dirty="0" smtClean="0">
                <a:solidFill>
                  <a:srgbClr val="0071C5">
                    <a:lumMod val="50000"/>
                  </a:srgbClr>
                </a:solidFill>
                <a:latin typeface="+mj-lt"/>
              </a:rPr>
              <a:t>Intel® optimized DL packages</a:t>
            </a:r>
            <a:r>
              <a:rPr lang="en-US" sz="1800" i="0" dirty="0">
                <a:solidFill>
                  <a:srgbClr val="0071C5">
                    <a:lumMod val="50000"/>
                  </a:srgbClr>
                </a:solidFill>
                <a:latin typeface="+mj-lt"/>
              </a:rPr>
              <a:t>:</a:t>
            </a:r>
          </a:p>
          <a:p>
            <a:pPr marL="285750" lvl="2" indent="-285750" algn="l">
              <a:spcBef>
                <a:spcPts val="600"/>
              </a:spcBef>
              <a:buFont typeface="Arial" charset="0"/>
              <a:buChar char="•"/>
            </a:pPr>
            <a:r>
              <a:rPr lang="en-US" sz="1800" i="0" dirty="0">
                <a:solidFill>
                  <a:srgbClr val="0071C5">
                    <a:lumMod val="50000"/>
                  </a:srgbClr>
                </a:solidFill>
                <a:latin typeface="+mj-lt"/>
              </a:rPr>
              <a:t>n</a:t>
            </a:r>
            <a:r>
              <a:rPr lang="en-US" sz="1800" i="0" dirty="0" smtClean="0">
                <a:solidFill>
                  <a:srgbClr val="0071C5">
                    <a:lumMod val="50000"/>
                  </a:srgbClr>
                </a:solidFill>
                <a:latin typeface="+mj-lt"/>
              </a:rPr>
              <a:t>eon™, </a:t>
            </a:r>
            <a:r>
              <a:rPr lang="en-US" sz="1800" i="0" dirty="0" err="1" smtClean="0">
                <a:solidFill>
                  <a:srgbClr val="0071C5">
                    <a:lumMod val="50000"/>
                  </a:srgbClr>
                </a:solidFill>
                <a:latin typeface="+mj-lt"/>
              </a:rPr>
              <a:t>Theano</a:t>
            </a:r>
            <a:r>
              <a:rPr lang="en-US" sz="1800" i="0" dirty="0">
                <a:solidFill>
                  <a:srgbClr val="0071C5">
                    <a:lumMod val="50000"/>
                  </a:srgbClr>
                </a:solidFill>
                <a:latin typeface="+mj-lt"/>
              </a:rPr>
              <a:t>*</a:t>
            </a:r>
            <a:r>
              <a:rPr lang="en-US" sz="1800" i="0" dirty="0" smtClean="0">
                <a:solidFill>
                  <a:srgbClr val="0071C5">
                    <a:lumMod val="50000"/>
                  </a:srgbClr>
                </a:solidFill>
                <a:latin typeface="+mj-lt"/>
              </a:rPr>
              <a:t>, TensorFlow*, </a:t>
            </a:r>
            <a:r>
              <a:rPr lang="en-US" sz="1800" i="0" dirty="0" err="1" smtClean="0">
                <a:solidFill>
                  <a:srgbClr val="0071C5">
                    <a:lumMod val="50000"/>
                  </a:srgbClr>
                </a:solidFill>
                <a:latin typeface="+mj-lt"/>
              </a:rPr>
              <a:t>Caffe</a:t>
            </a:r>
            <a:r>
              <a:rPr lang="en-US" sz="1800" i="0" dirty="0">
                <a:solidFill>
                  <a:srgbClr val="0071C5">
                    <a:lumMod val="50000"/>
                  </a:srgbClr>
                </a:solidFill>
                <a:latin typeface="+mj-lt"/>
              </a:rPr>
              <a:t>*</a:t>
            </a:r>
            <a:r>
              <a:rPr lang="en-US" sz="1800" i="0" dirty="0" smtClean="0">
                <a:solidFill>
                  <a:srgbClr val="0071C5">
                    <a:lumMod val="50000"/>
                  </a:srgbClr>
                </a:solidFill>
                <a:latin typeface="+mj-lt"/>
              </a:rPr>
              <a:t>, </a:t>
            </a:r>
            <a:r>
              <a:rPr lang="en-US" sz="1800" i="0" dirty="0" err="1" smtClean="0">
                <a:solidFill>
                  <a:srgbClr val="0071C5">
                    <a:lumMod val="50000"/>
                  </a:srgbClr>
                </a:solidFill>
                <a:latin typeface="+mj-lt"/>
              </a:rPr>
              <a:t>Keras</a:t>
            </a:r>
            <a:r>
              <a:rPr lang="en-US" sz="1800" i="0" dirty="0" smtClean="0">
                <a:solidFill>
                  <a:srgbClr val="0071C5">
                    <a:lumMod val="50000"/>
                  </a:srgbClr>
                </a:solidFill>
                <a:latin typeface="+mj-lt"/>
              </a:rPr>
              <a:t>*.</a:t>
            </a:r>
            <a:endParaRPr lang="en-US" sz="1800" i="0" dirty="0">
              <a:solidFill>
                <a:srgbClr val="0071C5">
                  <a:lumMod val="50000"/>
                </a:srgbClr>
              </a:solidFill>
              <a:latin typeface="+mj-lt"/>
            </a:endParaRPr>
          </a:p>
          <a:p>
            <a:pPr marL="285750" indent="-285750" algn="l">
              <a:spcBef>
                <a:spcPts val="600"/>
              </a:spcBef>
              <a:buFont typeface="Arial" charset="0"/>
              <a:buChar char="•"/>
            </a:pPr>
            <a:r>
              <a:rPr lang="en-US" sz="1800" i="0" dirty="0" smtClean="0">
                <a:solidFill>
                  <a:srgbClr val="0071C5">
                    <a:lumMod val="50000"/>
                  </a:srgbClr>
                </a:solidFill>
                <a:latin typeface="+mj-lt"/>
              </a:rPr>
              <a:t>Intel® Distribution for Python*.</a:t>
            </a:r>
            <a:endParaRPr lang="en-US" sz="1800" i="0" dirty="0">
              <a:solidFill>
                <a:srgbClr val="0071C5">
                  <a:lumMod val="50000"/>
                </a:srgbClr>
              </a:solidFill>
              <a:latin typeface="+mj-lt"/>
            </a:endParaRPr>
          </a:p>
        </p:txBody>
      </p:sp>
      <p:sp>
        <p:nvSpPr>
          <p:cNvPr id="7" name="Rectangle 6"/>
          <p:cNvSpPr/>
          <p:nvPr/>
        </p:nvSpPr>
        <p:spPr>
          <a:xfrm>
            <a:off x="-101763" y="4606290"/>
            <a:ext cx="4572000" cy="215444"/>
          </a:xfrm>
          <a:prstGeom prst="rect">
            <a:avLst/>
          </a:prstGeom>
        </p:spPr>
        <p:txBody>
          <a:bodyPr>
            <a:spAutoFit/>
          </a:bodyPr>
          <a:lstStyle/>
          <a:p>
            <a:r>
              <a:rPr lang="pt-BR" sz="800" dirty="0"/>
              <a:t>*Other names and brands may be claimed as the property of others.</a:t>
            </a:r>
            <a:endParaRPr lang="en-US" sz="800" dirty="0"/>
          </a:p>
        </p:txBody>
      </p:sp>
      <p:pic>
        <p:nvPicPr>
          <p:cNvPr id="3" name="Picture 2"/>
          <p:cNvPicPr>
            <a:picLocks noChangeAspect="1"/>
          </p:cNvPicPr>
          <p:nvPr/>
        </p:nvPicPr>
        <p:blipFill>
          <a:blip r:embed="rId3"/>
          <a:stretch>
            <a:fillRect/>
          </a:stretch>
        </p:blipFill>
        <p:spPr>
          <a:xfrm>
            <a:off x="1395336" y="3456288"/>
            <a:ext cx="6712882" cy="1056891"/>
          </a:xfrm>
          <a:prstGeom prst="rect">
            <a:avLst/>
          </a:prstGeom>
        </p:spPr>
      </p:pic>
    </p:spTree>
    <p:extLst>
      <p:ext uri="{BB962C8B-B14F-4D97-AF65-F5344CB8AC3E}">
        <p14:creationId xmlns:p14="http://schemas.microsoft.com/office/powerpoint/2010/main" val="3308530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t>62</a:t>
            </a:fld>
            <a:endParaRPr lang="en-US"/>
          </a:p>
        </p:txBody>
      </p:sp>
      <p:pic>
        <p:nvPicPr>
          <p:cNvPr id="3" name="Picture 2"/>
          <p:cNvPicPr>
            <a:picLocks noChangeAspect="1"/>
          </p:cNvPicPr>
          <p:nvPr/>
        </p:nvPicPr>
        <p:blipFill>
          <a:blip r:embed="rId2"/>
          <a:stretch>
            <a:fillRect/>
          </a:stretch>
        </p:blipFill>
        <p:spPr>
          <a:xfrm>
            <a:off x="1331494" y="251061"/>
            <a:ext cx="6267799" cy="4111724"/>
          </a:xfrm>
          <a:prstGeom prst="rect">
            <a:avLst/>
          </a:prstGeom>
        </p:spPr>
      </p:pic>
      <p:sp>
        <p:nvSpPr>
          <p:cNvPr id="4" name="Rectangle 3"/>
          <p:cNvSpPr/>
          <p:nvPr/>
        </p:nvSpPr>
        <p:spPr>
          <a:xfrm>
            <a:off x="1258653" y="4450903"/>
            <a:ext cx="3270446" cy="369332"/>
          </a:xfrm>
          <a:prstGeom prst="rect">
            <a:avLst/>
          </a:prstGeom>
        </p:spPr>
        <p:txBody>
          <a:bodyPr wrap="none">
            <a:spAutoFit/>
          </a:bodyPr>
          <a:lstStyle/>
          <a:p>
            <a:r>
              <a:rPr lang="en-US" i="0" dirty="0">
                <a:hlinkClick r:id="rId3"/>
              </a:rPr>
              <a:t>https://</a:t>
            </a:r>
            <a:r>
              <a:rPr lang="en-US" i="0" dirty="0" smtClean="0">
                <a:hlinkClick r:id="rId3"/>
              </a:rPr>
              <a:t>software.intel.com/en-us/ai-academy/tools/devcloud</a:t>
            </a:r>
            <a:endParaRPr lang="en-US" i="0" dirty="0" smtClean="0"/>
          </a:p>
          <a:p>
            <a:endParaRPr lang="en-US" i="0" dirty="0"/>
          </a:p>
        </p:txBody>
      </p:sp>
    </p:spTree>
    <p:extLst>
      <p:ext uri="{BB962C8B-B14F-4D97-AF65-F5344CB8AC3E}">
        <p14:creationId xmlns:p14="http://schemas.microsoft.com/office/powerpoint/2010/main" val="3629564799"/>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3"/>
          <p:cNvSpPr txBox="1">
            <a:spLocks/>
          </p:cNvSpPr>
          <p:nvPr/>
        </p:nvSpPr>
        <p:spPr>
          <a:xfrm>
            <a:off x="474648" y="831752"/>
            <a:ext cx="8220401" cy="342265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marL="0" indent="0" defTabSz="685183">
              <a:spcBef>
                <a:spcPts val="799"/>
              </a:spcBef>
              <a:buClr>
                <a:prstClr val="white"/>
              </a:buClr>
              <a:buNone/>
              <a:defRPr/>
            </a:pPr>
            <a:r>
              <a:rPr lang="en-US" sz="899" kern="0" dirty="0">
                <a:solidFill>
                  <a:schemeClr val="bg2">
                    <a:lumMod val="50000"/>
                  </a:schemeClr>
                </a:solidFill>
              </a:rPr>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defTabSz="685183">
              <a:spcBef>
                <a:spcPts val="799"/>
              </a:spcBef>
              <a:buClr>
                <a:prstClr val="white"/>
              </a:buClr>
              <a:buNone/>
              <a:defRPr/>
            </a:pPr>
            <a:r>
              <a:rPr lang="en-US" sz="899" kern="0" dirty="0">
                <a:solidFill>
                  <a:schemeClr val="bg2">
                    <a:lumMod val="50000"/>
                  </a:schemeClr>
                </a:solidFill>
              </a:rPr>
              <a:t>Intel technologies’ features and benefits depend on system configuration and may require enabled hardware, software or service activation. Learn more at </a:t>
            </a:r>
            <a:r>
              <a:rPr lang="en-US" sz="899" kern="0" dirty="0" err="1">
                <a:solidFill>
                  <a:schemeClr val="bg2">
                    <a:lumMod val="50000"/>
                  </a:schemeClr>
                </a:solidFill>
              </a:rPr>
              <a:t>intel.com</a:t>
            </a:r>
            <a:r>
              <a:rPr lang="en-US" sz="899" kern="0" dirty="0">
                <a:solidFill>
                  <a:schemeClr val="bg2">
                    <a:lumMod val="50000"/>
                  </a:schemeClr>
                </a:solidFill>
              </a:rPr>
              <a:t>, or from the OEM or retailer. No computer system can be absolutely secure. </a:t>
            </a:r>
          </a:p>
          <a:p>
            <a:pPr marL="0" indent="0" defTabSz="685183">
              <a:spcBef>
                <a:spcPts val="799"/>
              </a:spcBef>
              <a:buClr>
                <a:prstClr val="white"/>
              </a:buClr>
              <a:buNone/>
              <a:defRPr/>
            </a:pPr>
            <a:r>
              <a:rPr lang="en-US" sz="899" kern="0" dirty="0">
                <a:solidFill>
                  <a:schemeClr val="bg2">
                    <a:lumMod val="50000"/>
                  </a:schemeClr>
                </a:solidFill>
              </a:rPr>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99" kern="0" dirty="0">
                <a:solidFill>
                  <a:schemeClr val="bg2">
                    <a:lumMod val="50000"/>
                  </a:schemeClr>
                </a:solidFill>
                <a:hlinkClick r:id="rId3"/>
              </a:rPr>
              <a:t>http://www.intel.com/performance</a:t>
            </a:r>
            <a:r>
              <a:rPr lang="en-US" sz="899" kern="0" dirty="0">
                <a:solidFill>
                  <a:schemeClr val="bg2">
                    <a:lumMod val="50000"/>
                  </a:schemeClr>
                </a:solidFill>
              </a:rPr>
              <a:t>.  </a:t>
            </a:r>
          </a:p>
          <a:p>
            <a:pPr marL="0" indent="0" defTabSz="685183">
              <a:spcBef>
                <a:spcPts val="799"/>
              </a:spcBef>
              <a:buClr>
                <a:prstClr val="white"/>
              </a:buClr>
              <a:buNone/>
              <a:defRPr/>
            </a:pPr>
            <a:r>
              <a:rPr lang="en-US" sz="899" kern="0" dirty="0">
                <a:solidFill>
                  <a:schemeClr val="bg2">
                    <a:lumMod val="50000"/>
                  </a:schemeClr>
                </a:solidFill>
              </a:rPr>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defTabSz="685183">
              <a:spcBef>
                <a:spcPts val="799"/>
              </a:spcBef>
              <a:buClr>
                <a:prstClr val="white"/>
              </a:buClr>
              <a:buNone/>
              <a:defRPr/>
            </a:pPr>
            <a:r>
              <a:rPr lang="en-US" sz="899" kern="0" dirty="0">
                <a:solidFill>
                  <a:schemeClr val="bg2">
                    <a:lumMod val="50000"/>
                  </a:schemeClr>
                </a:solidFill>
              </a:rPr>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defTabSz="685183">
              <a:spcBef>
                <a:spcPts val="799"/>
              </a:spcBef>
              <a:buClr>
                <a:prstClr val="white"/>
              </a:buClr>
              <a:buNone/>
              <a:defRPr/>
            </a:pPr>
            <a:r>
              <a:rPr lang="en-US" sz="899" kern="0" dirty="0">
                <a:solidFill>
                  <a:schemeClr val="bg2">
                    <a:lumMod val="50000"/>
                  </a:schemeClr>
                </a:solidFill>
              </a:rPr>
              <a:t>The products described may contain design defects or errors known as errata which may cause the product to deviate from published specifications. Current characterized errata are available on request.  </a:t>
            </a:r>
          </a:p>
          <a:p>
            <a:pPr marL="0" indent="0" defTabSz="685183">
              <a:spcBef>
                <a:spcPts val="799"/>
              </a:spcBef>
              <a:buClr>
                <a:prstClr val="white"/>
              </a:buClr>
              <a:buNone/>
              <a:defRPr/>
            </a:pPr>
            <a:r>
              <a:rPr lang="en-US" sz="899" kern="0" dirty="0">
                <a:solidFill>
                  <a:schemeClr val="bg2">
                    <a:lumMod val="50000"/>
                  </a:schemeClr>
                </a:solidFill>
              </a:rPr>
              <a:t>No license (express or implied, by estoppel or otherwise) to any intellectual property rights is granted by this document.</a:t>
            </a:r>
          </a:p>
          <a:p>
            <a:pPr marL="0" indent="0" defTabSz="685183">
              <a:spcBef>
                <a:spcPts val="799"/>
              </a:spcBef>
              <a:buClr>
                <a:prstClr val="white"/>
              </a:buClr>
              <a:buNone/>
              <a:defRPr/>
            </a:pPr>
            <a:r>
              <a:rPr lang="en-US" sz="899" kern="0" dirty="0">
                <a:solidFill>
                  <a:schemeClr val="bg2">
                    <a:lumMod val="50000"/>
                  </a:schemeClr>
                </a:solidFill>
              </a:rPr>
              <a:t>Intel does not control or audit third-party benchmark data or the web sites referenced in this document. You should visit the referenced web site and confirm whether referenced data are accurate. </a:t>
            </a:r>
          </a:p>
          <a:p>
            <a:pPr marL="0" indent="0" defTabSz="685183">
              <a:spcBef>
                <a:spcPts val="799"/>
              </a:spcBef>
              <a:buClr>
                <a:prstClr val="white"/>
              </a:buClr>
              <a:buNone/>
              <a:defRPr/>
            </a:pPr>
            <a:r>
              <a:rPr lang="en-US" sz="899" kern="0" dirty="0">
                <a:solidFill>
                  <a:schemeClr val="bg2">
                    <a:lumMod val="50000"/>
                  </a:schemeClr>
                </a:solidFill>
              </a:rPr>
              <a:t>Intel, the Intel logo, Intel inside, the Intel inside logo, Xeon, the Xeon logo, Xeon Phi, the Xeon Phi logo, Core, the Core logo, Atom, the Atom logo, Movidius, the Movidius logo, Stratix, the Stratix logo, </a:t>
            </a:r>
            <a:r>
              <a:rPr lang="en-US" sz="899" kern="0" dirty="0" err="1">
                <a:solidFill>
                  <a:schemeClr val="bg2">
                    <a:lumMod val="50000"/>
                  </a:schemeClr>
                </a:solidFill>
              </a:rPr>
              <a:t>Arria</a:t>
            </a:r>
            <a:r>
              <a:rPr lang="en-US" sz="899" kern="0" dirty="0">
                <a:solidFill>
                  <a:schemeClr val="bg2">
                    <a:lumMod val="50000"/>
                  </a:schemeClr>
                </a:solidFill>
              </a:rPr>
              <a:t>, the </a:t>
            </a:r>
            <a:r>
              <a:rPr lang="en-US" sz="899" kern="0" dirty="0" err="1">
                <a:solidFill>
                  <a:schemeClr val="bg2">
                    <a:lumMod val="50000"/>
                  </a:schemeClr>
                </a:solidFill>
              </a:rPr>
              <a:t>Arria</a:t>
            </a:r>
            <a:r>
              <a:rPr lang="en-US" sz="899" kern="0" dirty="0">
                <a:solidFill>
                  <a:schemeClr val="bg2">
                    <a:lumMod val="50000"/>
                  </a:schemeClr>
                </a:solidFill>
              </a:rPr>
              <a:t> logo, Myriad, Nervana and others are trademarks of Intel Corporation in the U.S. and/or other countries. </a:t>
            </a:r>
            <a:br>
              <a:rPr lang="en-US" sz="899" kern="0" dirty="0">
                <a:solidFill>
                  <a:schemeClr val="bg2">
                    <a:lumMod val="50000"/>
                  </a:schemeClr>
                </a:solidFill>
              </a:rPr>
            </a:br>
            <a:r>
              <a:rPr lang="en-US" sz="899" kern="0" dirty="0">
                <a:solidFill>
                  <a:schemeClr val="bg2">
                    <a:lumMod val="50000"/>
                  </a:schemeClr>
                </a:solidFill>
              </a:rPr>
              <a:t>*Other names and brands may be claimed as the property of others. </a:t>
            </a:r>
          </a:p>
          <a:p>
            <a:pPr marL="0" indent="0" defTabSz="685183">
              <a:spcBef>
                <a:spcPts val="799"/>
              </a:spcBef>
              <a:buClr>
                <a:prstClr val="white"/>
              </a:buClr>
              <a:buNone/>
              <a:defRPr/>
            </a:pPr>
            <a:r>
              <a:rPr lang="en-US" sz="899" kern="0" dirty="0">
                <a:solidFill>
                  <a:schemeClr val="bg2">
                    <a:lumMod val="50000"/>
                  </a:schemeClr>
                </a:solidFill>
              </a:rPr>
              <a:t>© 2017 Intel Corporation. </a:t>
            </a:r>
          </a:p>
        </p:txBody>
      </p:sp>
      <p:sp>
        <p:nvSpPr>
          <p:cNvPr id="5" name="Rectangle 4"/>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1840713"/>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683" y="827968"/>
            <a:ext cx="8493958" cy="3424690"/>
          </a:xfrm>
          <a:prstGeom prst="rect">
            <a:avLst/>
          </a:prstGeom>
        </p:spPr>
        <p:txBody>
          <a:bodyPr wrap="square">
            <a:spAutoFit/>
          </a:bodyPr>
          <a:lstStyle/>
          <a:p>
            <a:pPr defTabSz="685183">
              <a:lnSpc>
                <a:spcPct val="75000"/>
              </a:lnSpc>
              <a:defRPr/>
            </a:pPr>
            <a:r>
              <a:rPr lang="en-US" sz="599" b="1" kern="0" dirty="0">
                <a:solidFill>
                  <a:schemeClr val="bg2">
                    <a:lumMod val="50000"/>
                  </a:schemeClr>
                </a:solidFill>
              </a:rPr>
              <a:t>2S Intel® Xeon® processor E5-2697A v4 on Apache Spark™ with MKL2017 up to 18x performance increase compared to 2S E5-2697 v2 + F2JBLAS machine learning training </a:t>
            </a:r>
          </a:p>
          <a:p>
            <a:pPr defTabSz="685183">
              <a:lnSpc>
                <a:spcPct val="75000"/>
              </a:lnSpc>
              <a:defRPr/>
            </a:pPr>
            <a:r>
              <a:rPr lang="en-US" sz="599" kern="0" dirty="0">
                <a:solidFill>
                  <a:schemeClr val="bg2">
                    <a:lumMod val="50000"/>
                  </a:schemeClr>
                </a:solidFill>
              </a:rPr>
              <a:t>BASELINE: Intel® Xeon® Processor E5-2697 v2 (12 Cores, 2.7 GHz), 256GB memory, CentOS 6.6*, F2JBLAS: </a:t>
            </a:r>
            <a:r>
              <a:rPr lang="en-US" sz="599" kern="0" dirty="0">
                <a:solidFill>
                  <a:schemeClr val="bg2">
                    <a:lumMod val="50000"/>
                  </a:schemeClr>
                </a:solidFill>
                <a:hlinkClick r:id="rId3"/>
              </a:rPr>
              <a:t>https://github.com/fommil/netlib-java</a:t>
            </a:r>
            <a:r>
              <a:rPr lang="en-US" sz="599" kern="0" dirty="0">
                <a:solidFill>
                  <a:schemeClr val="bg2">
                    <a:lumMod val="50000"/>
                  </a:schemeClr>
                </a:solidFill>
              </a:rPr>
              <a:t>, Relative performance 1.0</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Intel® Xeon® processor E5-2697 v2 Apache* Spark* Cluster: 1-Master + 8-Workers, 10Gbit/sec Ethernet fabric, Each system with 2 Processors, Intel® Xeon®  processor E5-2697 v2 (12 Cores, 2.7 GHz), Hyper-Threading Enabled, 256GB RAM per System, 1-240GB SSD OS Drive, 12-3TB HDDs Data Drives Per System, CentOS* 6.6, Linux 2.6.32-642.1.1.el6.x86_64, Intel® Intel® MKL 2017 build U1_20160808 , Cloudera Distribution for Hadoop (CDH) 5.7, Apache* Spark* 1.6.1 standalone, OMP_NUM_THREADS=1 set in CDH*, Total Java Heap Size of 200GB for Spark* Master and Workers, Relative performance up to 3.4x</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Intel® Xeon® processor E5-2699 v3 Apache* Spark* Cluster: 1-Master + 8-Workers, 10Gbit/sec Ethernet fabric, Each system with 2 Processors, Intel® Xeon®  processor E5-2699 v3 (18 Cores, 2.3 GHz), Hyper-Threading Enabled, 256GB RAM per System, 1-480GB SSD OS Drive, 12-4TB HDDs Data Drives Per System, CentOS* 7.0, Linux 3.10.0-229.el7.x86_64, Intel® Intel® MKL 2017 build U1_20160808 , Cloudera Distribution for Hadoop (CDH) 5.7, Apache* Spark* 1.6.1 standalone, OMP_NUM_THREADS=1 set in CDH*, Total Java Heap Size of 200GB for Spark* Master and Workers, Relative performance up to 8.8x</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Intel® Xeon® processor E5-2697A v4 Apache* Spark* Cluster: 1-Master + 8-Workers, 10Gbit Ethernet/sec fabric, Each system with 2 Processors, Intel® Xeon®  processor E5-2697A v4 (16 Cores, 2.6 GHz), Hyper-Threading Enabled, 256GB RAM per System, 1-800GB SSD OS Drive, 10-240GB SSDs Data Drives Per System, CentOS* 6.7, Linux 2.6.32-573.12.1.el6.x86_64, Intel® MKL 2017 build U1_20160808 , Cloudera Distribution for Hadoop (CDH) 5.7, Apache* Spark* 1.6.1 standalone, OMP_NUM_THREADS=1 set in CDH*, Total Java Heap Size of 200GB for Spark* Master and Workers, Relative performance up to 18x</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Machine learning algorithm used for all configurations : Alternating Least Squares ALS Machine Learning Algorithm </a:t>
            </a:r>
            <a:r>
              <a:rPr lang="en-US" sz="599" kern="0" dirty="0">
                <a:solidFill>
                  <a:schemeClr val="bg2">
                    <a:lumMod val="50000"/>
                  </a:schemeClr>
                </a:solidFill>
                <a:hlinkClick r:id="rId4"/>
              </a:rPr>
              <a:t>https://github.com/databricks/spark-perf</a:t>
            </a:r>
            <a:endParaRPr lang="en-US" sz="599" kern="0" dirty="0">
              <a:solidFill>
                <a:schemeClr val="bg2">
                  <a:lumMod val="50000"/>
                </a:schemeClr>
              </a:solidFill>
            </a:endParaRP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b="1" kern="0" dirty="0">
                <a:solidFill>
                  <a:schemeClr val="bg2">
                    <a:lumMod val="50000"/>
                  </a:schemeClr>
                </a:solidFill>
              </a:rPr>
              <a:t>Intel® Xeon Phi™ Processor 7250 </a:t>
            </a:r>
            <a:r>
              <a:rPr lang="en-US" sz="599" b="1" kern="0" dirty="0" err="1">
                <a:solidFill>
                  <a:schemeClr val="bg2">
                    <a:lumMod val="50000"/>
                  </a:schemeClr>
                </a:solidFill>
              </a:rPr>
              <a:t>GoogleNet</a:t>
            </a:r>
            <a:r>
              <a:rPr lang="en-US" sz="599" b="1" kern="0" dirty="0">
                <a:solidFill>
                  <a:schemeClr val="bg2">
                    <a:lumMod val="50000"/>
                  </a:schemeClr>
                </a:solidFill>
              </a:rPr>
              <a:t> V1 Time-To-Train Scaling Efficiency up to 97% on 32 nodes</a:t>
            </a:r>
            <a:endParaRPr lang="en-US" sz="599" kern="0" dirty="0">
              <a:solidFill>
                <a:schemeClr val="bg2">
                  <a:lumMod val="50000"/>
                </a:schemeClr>
              </a:solidFill>
            </a:endParaRPr>
          </a:p>
          <a:p>
            <a:pPr defTabSz="685183">
              <a:lnSpc>
                <a:spcPct val="75000"/>
              </a:lnSpc>
              <a:defRPr/>
            </a:pPr>
            <a:r>
              <a:rPr lang="en-US" sz="599" kern="0" dirty="0">
                <a:solidFill>
                  <a:schemeClr val="bg2">
                    <a:lumMod val="50000"/>
                  </a:schemeClr>
                </a:solidFill>
              </a:rPr>
              <a:t>32 nodes of Intel® Xeon Phi™ processor 7250 (68 Cores, 1.4 GHz, 16GB MCDRAM: flat mode), 96GB DDR4 memory, Red Hat* Enterprise Linux 6.7, export OMP_NUM_THREADS=64 (the remaining 4 cores are used for driving communication) MKL 2017 Update 1, MPI:  2017.1.132, Endeavor KNL bin1 nodes, export I_MPI_FABRICS=</a:t>
            </a:r>
            <a:r>
              <a:rPr lang="en-US" sz="599" kern="0" dirty="0" err="1">
                <a:solidFill>
                  <a:schemeClr val="bg2">
                    <a:lumMod val="50000"/>
                  </a:schemeClr>
                </a:solidFill>
              </a:rPr>
              <a:t>tmi</a:t>
            </a:r>
            <a:r>
              <a:rPr lang="en-US" sz="599" kern="0" dirty="0">
                <a:solidFill>
                  <a:schemeClr val="bg2">
                    <a:lumMod val="50000"/>
                  </a:schemeClr>
                </a:solidFill>
              </a:rPr>
              <a:t>, export I_MPI_TMI_PROVIDER=psm2, Throughput is measured using “train” command. Data pre-partitioned across all nodes in the cluster before training. There is no data transferred over the fabric while training. Scaling efficiency computed as: (Single node performance / (N * Performance measured with N nodes))*100, where N = Number of nodes</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Intel® </a:t>
            </a:r>
            <a:r>
              <a:rPr lang="en-US" sz="599" kern="0" dirty="0" err="1">
                <a:solidFill>
                  <a:schemeClr val="bg2">
                    <a:lumMod val="50000"/>
                  </a:schemeClr>
                </a:solidFill>
              </a:rPr>
              <a:t>Caffe</a:t>
            </a:r>
            <a:r>
              <a:rPr lang="en-US" sz="599" kern="0" dirty="0">
                <a:solidFill>
                  <a:schemeClr val="bg2">
                    <a:lumMod val="50000"/>
                  </a:schemeClr>
                </a:solidFill>
              </a:rPr>
              <a:t>: Intel internal version of </a:t>
            </a:r>
            <a:r>
              <a:rPr lang="en-US" sz="599" kern="0" dirty="0" err="1">
                <a:solidFill>
                  <a:schemeClr val="bg2">
                    <a:lumMod val="50000"/>
                  </a:schemeClr>
                </a:solidFill>
              </a:rPr>
              <a:t>Caffe</a:t>
            </a:r>
            <a:endParaRPr lang="en-US" sz="599" kern="0" dirty="0">
              <a:solidFill>
                <a:schemeClr val="bg2">
                  <a:lumMod val="50000"/>
                </a:schemeClr>
              </a:solidFill>
            </a:endParaRP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GoogLeNetV1: </a:t>
            </a:r>
            <a:r>
              <a:rPr lang="en-US" sz="599" kern="0" dirty="0">
                <a:solidFill>
                  <a:schemeClr val="bg2">
                    <a:lumMod val="50000"/>
                  </a:schemeClr>
                </a:solidFill>
                <a:hlinkClick r:id="rId5"/>
              </a:rPr>
              <a:t>http://static.googleusercontent.com/media/research.google.com/en//pubs/archive/43022.pdf</a:t>
            </a:r>
            <a:r>
              <a:rPr lang="en-US" sz="599" kern="0" dirty="0">
                <a:solidFill>
                  <a:schemeClr val="bg2">
                    <a:lumMod val="50000"/>
                  </a:schemeClr>
                </a:solidFill>
              </a:rPr>
              <a:t>, batch size 1536 </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b="1" kern="0" dirty="0">
                <a:solidFill>
                  <a:schemeClr val="bg2">
                    <a:lumMod val="50000"/>
                  </a:schemeClr>
                </a:solidFill>
              </a:rPr>
              <a:t>Intel® Xeon Phi ™ processor 7250  up to 400x performance increase with Intel Optimized Frameworks compared to baseline out of box performance</a:t>
            </a:r>
            <a:endParaRPr lang="en-US" sz="599" kern="0" dirty="0">
              <a:solidFill>
                <a:schemeClr val="bg2">
                  <a:lumMod val="50000"/>
                </a:schemeClr>
              </a:solidFill>
            </a:endParaRPr>
          </a:p>
          <a:p>
            <a:pPr defTabSz="685183">
              <a:lnSpc>
                <a:spcPct val="75000"/>
              </a:lnSpc>
              <a:defRPr/>
            </a:pPr>
            <a:r>
              <a:rPr lang="en-US" sz="599" kern="0" dirty="0">
                <a:solidFill>
                  <a:schemeClr val="bg2">
                    <a:lumMod val="50000"/>
                  </a:schemeClr>
                </a:solidFill>
              </a:rPr>
              <a:t>BASELINE: </a:t>
            </a:r>
            <a:r>
              <a:rPr lang="en-US" sz="599" kern="0" dirty="0" err="1">
                <a:solidFill>
                  <a:schemeClr val="bg2">
                    <a:lumMod val="50000"/>
                  </a:schemeClr>
                </a:solidFill>
              </a:rPr>
              <a:t>Caffe</a:t>
            </a:r>
            <a:r>
              <a:rPr lang="en-US" sz="599" kern="0" dirty="0">
                <a:solidFill>
                  <a:schemeClr val="bg2">
                    <a:lumMod val="50000"/>
                  </a:schemeClr>
                </a:solidFill>
              </a:rPr>
              <a:t> Out Of the Box, Intel® Xeon Phi™ processor 7250 (68 Cores, 1.4 GHz, 16GB MCDRAM: cache mode), 96GB memory,  Centos 7.2 based on Red Hat* Enterprise Linux 7.2, BVLC-</a:t>
            </a:r>
            <a:r>
              <a:rPr lang="en-US" sz="599" kern="0" dirty="0" err="1">
                <a:solidFill>
                  <a:schemeClr val="bg2">
                    <a:lumMod val="50000"/>
                  </a:schemeClr>
                </a:solidFill>
              </a:rPr>
              <a:t>Caffe</a:t>
            </a:r>
            <a:r>
              <a:rPr lang="en-US" sz="599" kern="0" dirty="0">
                <a:solidFill>
                  <a:schemeClr val="bg2">
                    <a:lumMod val="50000"/>
                  </a:schemeClr>
                </a:solidFill>
              </a:rPr>
              <a:t>: </a:t>
            </a:r>
            <a:r>
              <a:rPr lang="en-US" sz="599" u="sng" kern="0" dirty="0">
                <a:solidFill>
                  <a:schemeClr val="bg2">
                    <a:lumMod val="50000"/>
                  </a:schemeClr>
                </a:solidFill>
                <a:hlinkClick r:id="rId6"/>
              </a:rPr>
              <a:t>https://github.com/BVLC/caffe</a:t>
            </a:r>
            <a:r>
              <a:rPr lang="en-US" sz="599" u="sng" kern="0" dirty="0">
                <a:solidFill>
                  <a:schemeClr val="bg2">
                    <a:lumMod val="50000"/>
                  </a:schemeClr>
                </a:solidFill>
              </a:rPr>
              <a:t>, with </a:t>
            </a:r>
            <a:r>
              <a:rPr lang="en-US" sz="599" u="sng" kern="0" dirty="0" err="1">
                <a:solidFill>
                  <a:schemeClr val="bg2">
                    <a:lumMod val="50000"/>
                  </a:schemeClr>
                </a:solidFill>
              </a:rPr>
              <a:t>OpenBLAS</a:t>
            </a:r>
            <a:r>
              <a:rPr lang="en-US" sz="599" u="sng" kern="0" dirty="0">
                <a:solidFill>
                  <a:schemeClr val="bg2">
                    <a:lumMod val="50000"/>
                  </a:schemeClr>
                </a:solidFill>
              </a:rPr>
              <a:t>, </a:t>
            </a:r>
            <a:r>
              <a:rPr lang="en-US" sz="599" kern="0" dirty="0">
                <a:solidFill>
                  <a:schemeClr val="bg2">
                    <a:lumMod val="50000"/>
                  </a:schemeClr>
                </a:solidFill>
              </a:rPr>
              <a:t>Relative performance 1.0</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NEW: </a:t>
            </a:r>
            <a:r>
              <a:rPr lang="en-US" sz="599" kern="0" dirty="0" err="1">
                <a:solidFill>
                  <a:schemeClr val="bg2">
                    <a:lumMod val="50000"/>
                  </a:schemeClr>
                </a:solidFill>
              </a:rPr>
              <a:t>Caffe</a:t>
            </a:r>
            <a:r>
              <a:rPr lang="en-US" sz="599" kern="0" dirty="0">
                <a:solidFill>
                  <a:schemeClr val="bg2">
                    <a:lumMod val="50000"/>
                  </a:schemeClr>
                </a:solidFill>
              </a:rPr>
              <a:t>: Intel® Xeon Phi™ processor 7250 (68 Cores, 1.4 GHz, 16GB MCDRAM: cache mode), 96GB memory,  Centos 7.2 based on Red Hat* Enterprise Linux 7.2, Intel® </a:t>
            </a:r>
            <a:r>
              <a:rPr lang="en-US" sz="599" kern="0" dirty="0" err="1">
                <a:solidFill>
                  <a:schemeClr val="bg2">
                    <a:lumMod val="50000"/>
                  </a:schemeClr>
                </a:solidFill>
              </a:rPr>
              <a:t>Caffe</a:t>
            </a:r>
            <a:r>
              <a:rPr lang="en-US" sz="599" kern="0" dirty="0">
                <a:solidFill>
                  <a:schemeClr val="bg2">
                    <a:lumMod val="50000"/>
                  </a:schemeClr>
                </a:solidFill>
              </a:rPr>
              <a:t>: : </a:t>
            </a:r>
            <a:r>
              <a:rPr lang="en-US" sz="599" u="sng" kern="0" dirty="0">
                <a:solidFill>
                  <a:schemeClr val="bg2">
                    <a:lumMod val="50000"/>
                  </a:schemeClr>
                </a:solidFill>
                <a:hlinkClick r:id="rId7"/>
              </a:rPr>
              <a:t>https://github.com/intel/caffe</a:t>
            </a:r>
            <a:r>
              <a:rPr lang="en-US" sz="599" u="sng" kern="0" dirty="0">
                <a:solidFill>
                  <a:schemeClr val="bg2">
                    <a:lumMod val="50000"/>
                  </a:schemeClr>
                </a:solidFill>
              </a:rPr>
              <a:t> based on BVLC </a:t>
            </a:r>
            <a:r>
              <a:rPr lang="en-US" sz="599" u="sng" kern="0" dirty="0" err="1">
                <a:solidFill>
                  <a:schemeClr val="bg2">
                    <a:lumMod val="50000"/>
                  </a:schemeClr>
                </a:solidFill>
              </a:rPr>
              <a:t>Caffe</a:t>
            </a:r>
            <a:r>
              <a:rPr lang="en-US" sz="599" u="sng" kern="0" dirty="0">
                <a:solidFill>
                  <a:schemeClr val="bg2">
                    <a:lumMod val="50000"/>
                  </a:schemeClr>
                </a:solidFill>
              </a:rPr>
              <a:t> as of Jul 16, 2016, MKL GOLD UPDATE1, </a:t>
            </a:r>
            <a:r>
              <a:rPr lang="en-US" sz="599" kern="0" dirty="0">
                <a:solidFill>
                  <a:schemeClr val="bg2">
                    <a:lumMod val="50000"/>
                  </a:schemeClr>
                </a:solidFill>
              </a:rPr>
              <a:t>Relative performance up to 400x</a:t>
            </a:r>
          </a:p>
          <a:p>
            <a:pPr defTabSz="685183">
              <a:lnSpc>
                <a:spcPct val="75000"/>
              </a:lnSpc>
              <a:defRPr/>
            </a:pPr>
            <a:endParaRPr lang="en-US" sz="300" u="sng" kern="0" dirty="0">
              <a:solidFill>
                <a:schemeClr val="bg2">
                  <a:lumMod val="50000"/>
                </a:schemeClr>
              </a:solidFill>
            </a:endParaRPr>
          </a:p>
          <a:p>
            <a:pPr defTabSz="685183">
              <a:lnSpc>
                <a:spcPct val="75000"/>
              </a:lnSpc>
              <a:defRPr/>
            </a:pPr>
            <a:r>
              <a:rPr lang="en-US" sz="599" kern="0" dirty="0" err="1">
                <a:solidFill>
                  <a:schemeClr val="bg2">
                    <a:lumMod val="50000"/>
                  </a:schemeClr>
                </a:solidFill>
              </a:rPr>
              <a:t>AlexNet</a:t>
            </a:r>
            <a:r>
              <a:rPr lang="en-US" sz="599" kern="0" dirty="0">
                <a:solidFill>
                  <a:schemeClr val="bg2">
                    <a:lumMod val="50000"/>
                  </a:schemeClr>
                </a:solidFill>
              </a:rPr>
              <a:t> used for both configuration as per </a:t>
            </a:r>
            <a:r>
              <a:rPr lang="en-US" sz="599" kern="0" dirty="0">
                <a:solidFill>
                  <a:schemeClr val="bg2">
                    <a:lumMod val="50000"/>
                  </a:schemeClr>
                </a:solidFill>
                <a:hlinkClick r:id="rId8"/>
              </a:rPr>
              <a:t>https://papers.nips.cc/paper/4824-Large image database-classification-with-deep-convolutional-neural-networks.pdf</a:t>
            </a:r>
            <a:r>
              <a:rPr lang="en-US" sz="599" kern="0" dirty="0">
                <a:solidFill>
                  <a:schemeClr val="bg2">
                    <a:lumMod val="50000"/>
                  </a:schemeClr>
                </a:solidFill>
              </a:rPr>
              <a:t>, Batch Size: 256</a:t>
            </a:r>
          </a:p>
          <a:p>
            <a:pPr defTabSz="685183">
              <a:defRPr/>
            </a:pPr>
            <a:endParaRPr lang="en-US" sz="300" kern="0" dirty="0">
              <a:solidFill>
                <a:schemeClr val="bg2">
                  <a:lumMod val="50000"/>
                </a:schemeClr>
              </a:solidFill>
            </a:endParaRPr>
          </a:p>
          <a:p>
            <a:pPr defTabSz="685183">
              <a:lnSpc>
                <a:spcPct val="75000"/>
              </a:lnSpc>
              <a:defRPr/>
            </a:pPr>
            <a:r>
              <a:rPr lang="en-US" sz="599" b="1" kern="0" dirty="0">
                <a:solidFill>
                  <a:schemeClr val="bg2">
                    <a:lumMod val="50000"/>
                  </a:schemeClr>
                </a:solidFill>
              </a:rPr>
              <a:t>Intel® Xeon Phi™ Processor 7250, 32 node cluster with Intel® Omni Path Fabric          up to 97%  GoogleNetV1 Time-To-Train Scaling Efficiency</a:t>
            </a:r>
          </a:p>
          <a:p>
            <a:pPr defTabSz="685183">
              <a:lnSpc>
                <a:spcPct val="75000"/>
              </a:lnSpc>
              <a:defRPr/>
            </a:pPr>
            <a:r>
              <a:rPr lang="en-US" sz="599" kern="0" dirty="0" err="1">
                <a:solidFill>
                  <a:schemeClr val="bg2">
                    <a:lumMod val="50000"/>
                  </a:schemeClr>
                </a:solidFill>
              </a:rPr>
              <a:t>Caffe</a:t>
            </a:r>
            <a:r>
              <a:rPr lang="en-US" sz="599" kern="0" dirty="0">
                <a:solidFill>
                  <a:schemeClr val="bg2">
                    <a:lumMod val="50000"/>
                  </a:schemeClr>
                </a:solidFill>
              </a:rPr>
              <a:t>: Intel® Xeon Phi™ processor 7250 (68 Cores, 1.4 GHz, 16GB MCDRAM: flat mode), 96GB DDR4 memory, Red Hat* Enterprise Linux 6.7, Intel® </a:t>
            </a:r>
            <a:r>
              <a:rPr lang="en-US" sz="599" kern="0" dirty="0" err="1">
                <a:solidFill>
                  <a:schemeClr val="bg2">
                    <a:lumMod val="50000"/>
                  </a:schemeClr>
                </a:solidFill>
              </a:rPr>
              <a:t>Caffe</a:t>
            </a:r>
            <a:r>
              <a:rPr lang="en-US" sz="599" kern="0" dirty="0">
                <a:solidFill>
                  <a:schemeClr val="bg2">
                    <a:lumMod val="50000"/>
                  </a:schemeClr>
                </a:solidFill>
              </a:rPr>
              <a:t>: </a:t>
            </a:r>
            <a:r>
              <a:rPr lang="en-US" sz="599" kern="0" dirty="0">
                <a:solidFill>
                  <a:schemeClr val="bg2">
                    <a:lumMod val="50000"/>
                  </a:schemeClr>
                </a:solidFill>
                <a:hlinkClick r:id="rId7"/>
              </a:rPr>
              <a:t>https://github.com/intel/caffe</a:t>
            </a:r>
            <a:r>
              <a:rPr lang="en-US" sz="599" kern="0" dirty="0">
                <a:solidFill>
                  <a:schemeClr val="bg2">
                    <a:lumMod val="50000"/>
                  </a:schemeClr>
                </a:solidFill>
              </a:rPr>
              <a:t>, not publically available yet</a:t>
            </a:r>
          </a:p>
          <a:p>
            <a:pPr defTabSz="685183">
              <a:lnSpc>
                <a:spcPct val="75000"/>
              </a:lnSpc>
              <a:defRPr/>
            </a:pPr>
            <a:endParaRPr lang="en-US" sz="300" kern="0" dirty="0">
              <a:solidFill>
                <a:schemeClr val="bg2">
                  <a:lumMod val="50000"/>
                </a:schemeClr>
              </a:solidFill>
            </a:endParaRPr>
          </a:p>
          <a:p>
            <a:pPr defTabSz="685183">
              <a:defRPr/>
            </a:pPr>
            <a:r>
              <a:rPr lang="en-US" sz="599" kern="0" dirty="0">
                <a:solidFill>
                  <a:schemeClr val="bg2">
                    <a:lumMod val="50000"/>
                  </a:schemeClr>
                </a:solidFill>
              </a:rPr>
              <a:t>export OMP_NUM_THREADS=64 (the remaining 4 cores are used for driving communication)</a:t>
            </a:r>
          </a:p>
          <a:p>
            <a:pPr defTabSz="685183">
              <a:defRPr/>
            </a:pPr>
            <a:r>
              <a:rPr lang="en-US" sz="599" kern="0" dirty="0">
                <a:solidFill>
                  <a:schemeClr val="bg2">
                    <a:lumMod val="50000"/>
                  </a:schemeClr>
                </a:solidFill>
              </a:rPr>
              <a:t>MKL 2017 Update 1, MPI:       2017.1.132, Endeavor KNL bin1 nodes, export I_MPI_FABRICS=</a:t>
            </a:r>
            <a:r>
              <a:rPr lang="en-US" sz="599" kern="0" dirty="0" err="1">
                <a:solidFill>
                  <a:schemeClr val="bg2">
                    <a:lumMod val="50000"/>
                  </a:schemeClr>
                </a:solidFill>
              </a:rPr>
              <a:t>tmi</a:t>
            </a:r>
            <a:r>
              <a:rPr lang="en-US" sz="599" kern="0" dirty="0">
                <a:solidFill>
                  <a:schemeClr val="bg2">
                    <a:lumMod val="50000"/>
                  </a:schemeClr>
                </a:solidFill>
              </a:rPr>
              <a:t>, export I_MPI_TMI_PROVIDER=psm2, Throughput is measured using “train” command. Split the images across nodes and copied locally on each node at the beginning of training. No IO happens over fabric while training.</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GoogLeNetV1: </a:t>
            </a:r>
            <a:r>
              <a:rPr lang="en-US" sz="599" kern="0" dirty="0">
                <a:solidFill>
                  <a:schemeClr val="bg2">
                    <a:lumMod val="50000"/>
                  </a:schemeClr>
                </a:solidFill>
                <a:hlinkClick r:id="rId5"/>
              </a:rPr>
              <a:t>http://static.googleusercontent.com/media/research.google.com/en//pubs/archive/43022.pdf</a:t>
            </a:r>
            <a:r>
              <a:rPr lang="en-US" sz="599" kern="0" dirty="0">
                <a:solidFill>
                  <a:schemeClr val="bg2">
                    <a:lumMod val="50000"/>
                  </a:schemeClr>
                </a:solidFill>
              </a:rPr>
              <a:t>, batch size 1536 </a:t>
            </a:r>
          </a:p>
          <a:p>
            <a:pPr defTabSz="685183">
              <a:lnSpc>
                <a:spcPct val="75000"/>
              </a:lnSpc>
              <a:defRPr/>
            </a:pPr>
            <a:endParaRPr lang="en-US" sz="300" b="1" kern="0" dirty="0">
              <a:solidFill>
                <a:schemeClr val="bg2">
                  <a:lumMod val="50000"/>
                </a:schemeClr>
              </a:solidFill>
            </a:endParaRPr>
          </a:p>
          <a:p>
            <a:pPr defTabSz="685183">
              <a:lnSpc>
                <a:spcPct val="75000"/>
              </a:lnSpc>
              <a:defRPr/>
            </a:pPr>
            <a:r>
              <a:rPr lang="en-US" sz="599" b="1" kern="0" dirty="0">
                <a:solidFill>
                  <a:schemeClr val="bg2">
                    <a:lumMod val="50000"/>
                  </a:schemeClr>
                </a:solidFill>
              </a:rPr>
              <a:t>Intel® Xeon Phi ™ processor Knights Mill up to 4x estimated performance improvement over Intel® Xeon Phi™ processor 7290</a:t>
            </a:r>
            <a:endParaRPr lang="en-US" sz="599" kern="0" dirty="0">
              <a:solidFill>
                <a:schemeClr val="bg2">
                  <a:lumMod val="50000"/>
                </a:schemeClr>
              </a:solidFill>
            </a:endParaRPr>
          </a:p>
          <a:p>
            <a:pPr defTabSz="685183">
              <a:lnSpc>
                <a:spcPct val="75000"/>
              </a:lnSpc>
              <a:defRPr/>
            </a:pPr>
            <a:r>
              <a:rPr lang="en-US" sz="599" kern="0" dirty="0">
                <a:solidFill>
                  <a:schemeClr val="bg2">
                    <a:lumMod val="50000"/>
                  </a:schemeClr>
                </a:solidFill>
              </a:rPr>
              <a:t>BASELINE: Intel® Xeon Phi™ Processor 7290 (16GB, 1.50 GHz, 72 core) with 192 GB Total Memory on Red Hat Enterprise Linux* 6.7 kernel 2.6.32-573 using MKL 11.3 Update 4, Relative performance 1.0</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kern="0" dirty="0">
                <a:solidFill>
                  <a:schemeClr val="bg2">
                    <a:lumMod val="50000"/>
                  </a:schemeClr>
                </a:solidFill>
              </a:rPr>
              <a:t>NEW: Intel® Xeon phi™ processor family – Knights Mill, Relative performance up to 4x</a:t>
            </a:r>
          </a:p>
          <a:p>
            <a:pPr defTabSz="685183">
              <a:lnSpc>
                <a:spcPct val="75000"/>
              </a:lnSpc>
              <a:defRPr/>
            </a:pPr>
            <a:endParaRPr lang="en-US" sz="300" kern="0" dirty="0">
              <a:solidFill>
                <a:schemeClr val="bg2">
                  <a:lumMod val="50000"/>
                </a:schemeClr>
              </a:solidFill>
            </a:endParaRPr>
          </a:p>
          <a:p>
            <a:pPr defTabSz="685183">
              <a:lnSpc>
                <a:spcPct val="75000"/>
              </a:lnSpc>
              <a:defRPr/>
            </a:pPr>
            <a:r>
              <a:rPr lang="en-US" sz="599" b="1" kern="0" dirty="0">
                <a:solidFill>
                  <a:schemeClr val="bg2">
                    <a:lumMod val="50000"/>
                  </a:schemeClr>
                </a:solidFill>
              </a:rPr>
              <a:t>Intel® </a:t>
            </a:r>
            <a:r>
              <a:rPr lang="en-US" sz="599" b="1" kern="0" dirty="0" err="1">
                <a:solidFill>
                  <a:schemeClr val="bg2">
                    <a:lumMod val="50000"/>
                  </a:schemeClr>
                </a:solidFill>
              </a:rPr>
              <a:t>Arria</a:t>
            </a:r>
            <a:r>
              <a:rPr lang="en-US" sz="599" b="1" kern="0" dirty="0">
                <a:solidFill>
                  <a:schemeClr val="bg2">
                    <a:lumMod val="50000"/>
                  </a:schemeClr>
                </a:solidFill>
              </a:rPr>
              <a:t> 10 – 1150 FPGA energy efficiency on </a:t>
            </a:r>
            <a:r>
              <a:rPr lang="en-US" sz="599" b="1" kern="0" dirty="0" err="1">
                <a:solidFill>
                  <a:schemeClr val="bg2">
                    <a:lumMod val="50000"/>
                  </a:schemeClr>
                </a:solidFill>
              </a:rPr>
              <a:t>Caffe</a:t>
            </a:r>
            <a:r>
              <a:rPr lang="en-US" sz="599" b="1" kern="0" dirty="0">
                <a:solidFill>
                  <a:schemeClr val="bg2">
                    <a:lumMod val="50000"/>
                  </a:schemeClr>
                </a:solidFill>
              </a:rPr>
              <a:t>/</a:t>
            </a:r>
            <a:r>
              <a:rPr lang="en-US" sz="599" b="1" kern="0" dirty="0" err="1">
                <a:solidFill>
                  <a:schemeClr val="bg2">
                    <a:lumMod val="50000"/>
                  </a:schemeClr>
                </a:solidFill>
              </a:rPr>
              <a:t>AlexNet</a:t>
            </a:r>
            <a:r>
              <a:rPr lang="en-US" sz="599" b="1" kern="0" dirty="0">
                <a:solidFill>
                  <a:schemeClr val="bg2">
                    <a:lumMod val="50000"/>
                  </a:schemeClr>
                </a:solidFill>
              </a:rPr>
              <a:t> up to 25 </a:t>
            </a:r>
            <a:r>
              <a:rPr lang="en-US" sz="599" b="1" kern="0" dirty="0" err="1">
                <a:solidFill>
                  <a:schemeClr val="bg2">
                    <a:lumMod val="50000"/>
                  </a:schemeClr>
                </a:solidFill>
              </a:rPr>
              <a:t>img</a:t>
            </a:r>
            <a:r>
              <a:rPr lang="en-US" sz="599" b="1" kern="0" dirty="0">
                <a:solidFill>
                  <a:schemeClr val="bg2">
                    <a:lumMod val="50000"/>
                  </a:schemeClr>
                </a:solidFill>
              </a:rPr>
              <a:t>/s/w with FP16 at 297MHz</a:t>
            </a:r>
          </a:p>
          <a:p>
            <a:pPr defTabSz="685183">
              <a:lnSpc>
                <a:spcPct val="75000"/>
              </a:lnSpc>
              <a:defRPr/>
            </a:pPr>
            <a:r>
              <a:rPr lang="en-US" sz="599" kern="0" dirty="0">
                <a:solidFill>
                  <a:schemeClr val="bg2">
                    <a:lumMod val="50000"/>
                  </a:schemeClr>
                </a:solidFill>
              </a:rPr>
              <a:t>Vanilla </a:t>
            </a:r>
            <a:r>
              <a:rPr lang="en-US" sz="599" kern="0" dirty="0" err="1">
                <a:solidFill>
                  <a:schemeClr val="bg2">
                    <a:lumMod val="50000"/>
                  </a:schemeClr>
                </a:solidFill>
              </a:rPr>
              <a:t>AlexNet</a:t>
            </a:r>
            <a:r>
              <a:rPr lang="en-US" sz="599" kern="0" dirty="0">
                <a:solidFill>
                  <a:schemeClr val="bg2">
                    <a:lumMod val="50000"/>
                  </a:schemeClr>
                </a:solidFill>
              </a:rPr>
              <a:t> Classification Implementation as specified by http://www.cs.toronto.edu/~fritz/absps/imagenet.pdf, Training Parameters taken from </a:t>
            </a:r>
            <a:r>
              <a:rPr lang="en-US" sz="599" kern="0" dirty="0" err="1">
                <a:solidFill>
                  <a:schemeClr val="bg2">
                    <a:lumMod val="50000"/>
                  </a:schemeClr>
                </a:solidFill>
              </a:rPr>
              <a:t>Caffe</a:t>
            </a:r>
            <a:r>
              <a:rPr lang="en-US" sz="599" kern="0" dirty="0">
                <a:solidFill>
                  <a:schemeClr val="bg2">
                    <a:lumMod val="50000"/>
                  </a:schemeClr>
                </a:solidFill>
              </a:rPr>
              <a:t> open-source Framework are 224x224x3 Input, 1000x1 Output, FP16 with Shared Block-Exponents, All compute layers (incl. Fully Connected) done on the FPGA except for </a:t>
            </a:r>
            <a:r>
              <a:rPr lang="en-US" sz="599" kern="0" dirty="0" err="1">
                <a:solidFill>
                  <a:schemeClr val="bg2">
                    <a:lumMod val="50000"/>
                  </a:schemeClr>
                </a:solidFill>
              </a:rPr>
              <a:t>Softmax</a:t>
            </a:r>
            <a:r>
              <a:rPr lang="en-US" sz="599" kern="0" dirty="0">
                <a:solidFill>
                  <a:schemeClr val="bg2">
                    <a:lumMod val="50000"/>
                  </a:schemeClr>
                </a:solidFill>
              </a:rPr>
              <a:t>, </a:t>
            </a:r>
            <a:r>
              <a:rPr lang="en-US" sz="599" kern="0" dirty="0" err="1">
                <a:solidFill>
                  <a:schemeClr val="bg2">
                    <a:lumMod val="50000"/>
                  </a:schemeClr>
                </a:solidFill>
              </a:rPr>
              <a:t>Arria</a:t>
            </a:r>
            <a:r>
              <a:rPr lang="en-US" sz="599" kern="0" dirty="0">
                <a:solidFill>
                  <a:schemeClr val="bg2">
                    <a:lumMod val="50000"/>
                  </a:schemeClr>
                </a:solidFill>
              </a:rPr>
              <a:t> 10-1150 FPGA, -1 Speed Grade on Altera </a:t>
            </a:r>
            <a:r>
              <a:rPr lang="en-US" sz="599" kern="0" dirty="0" err="1">
                <a:solidFill>
                  <a:schemeClr val="bg2">
                    <a:lumMod val="50000"/>
                  </a:schemeClr>
                </a:solidFill>
              </a:rPr>
              <a:t>PCIe</a:t>
            </a:r>
            <a:r>
              <a:rPr lang="en-US" sz="599" kern="0" dirty="0">
                <a:solidFill>
                  <a:schemeClr val="bg2">
                    <a:lumMod val="50000"/>
                  </a:schemeClr>
                </a:solidFill>
              </a:rPr>
              <a:t> </a:t>
            </a:r>
            <a:r>
              <a:rPr lang="en-US" sz="599" kern="0" dirty="0" err="1">
                <a:solidFill>
                  <a:schemeClr val="bg2">
                    <a:lumMod val="50000"/>
                  </a:schemeClr>
                </a:solidFill>
              </a:rPr>
              <a:t>DevKit</a:t>
            </a:r>
            <a:r>
              <a:rPr lang="en-US" sz="599" kern="0" dirty="0">
                <a:solidFill>
                  <a:schemeClr val="bg2">
                    <a:lumMod val="50000"/>
                  </a:schemeClr>
                </a:solidFill>
              </a:rPr>
              <a:t> with x72 DDR4 @ 1333 MHz, Power measured through on-board power monitor (FPGA POWER ONLY), ACDS 16.1 Internal Builds + </a:t>
            </a:r>
            <a:r>
              <a:rPr lang="en-US" sz="599" kern="0" dirty="0" err="1">
                <a:solidFill>
                  <a:schemeClr val="bg2">
                    <a:lumMod val="50000"/>
                  </a:schemeClr>
                </a:solidFill>
              </a:rPr>
              <a:t>OpenCL</a:t>
            </a:r>
            <a:r>
              <a:rPr lang="en-US" sz="599" kern="0" dirty="0">
                <a:solidFill>
                  <a:schemeClr val="bg2">
                    <a:lumMod val="50000"/>
                  </a:schemeClr>
                </a:solidFill>
              </a:rPr>
              <a:t> SDK 16.1 Internal Build, Compute machine is an HP Z620 Workstation, Xeon E5-1660 at 3.3 GHz with 32GB RAM. The Xeon is not used for compute.</a:t>
            </a:r>
          </a:p>
          <a:p>
            <a:pPr defTabSz="685183">
              <a:lnSpc>
                <a:spcPct val="75000"/>
              </a:lnSpc>
              <a:defRPr/>
            </a:pPr>
            <a:endParaRPr lang="en-US" sz="599" kern="0" dirty="0">
              <a:solidFill>
                <a:schemeClr val="bg2">
                  <a:lumMod val="50000"/>
                </a:schemeClr>
              </a:solidFill>
            </a:endParaRPr>
          </a:p>
        </p:txBody>
      </p:sp>
      <p:sp>
        <p:nvSpPr>
          <p:cNvPr id="5" name="Rectangle 4"/>
          <p:cNvSpPr/>
          <p:nvPr/>
        </p:nvSpPr>
        <p:spPr>
          <a:xfrm>
            <a:off x="259683" y="4025874"/>
            <a:ext cx="8566339" cy="54426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0000"/>
              </a:lnSpc>
            </a:pPr>
            <a:r>
              <a:rPr lang="en-US" sz="599" dirty="0">
                <a:solidFill>
                  <a:srgbClr val="CDE0DF">
                    <a:lumMod val="50000"/>
                  </a:srgbClr>
                </a:solidFill>
                <a:latin typeface="Arial Narrow" panose="020B0606020202030204" pitchFamily="34" charset="0"/>
              </a:rPr>
              <a:t>Knights Mill performance : Results have been estimated or simulated using internal Intel analysis or architecture simulation or modeling, and provided to you for informational purposes. Any differences in your system hardware, software or configuration may affect your actual performance. </a:t>
            </a:r>
          </a:p>
          <a:p>
            <a:pPr>
              <a:lnSpc>
                <a:spcPct val="70000"/>
              </a:lnSpc>
            </a:pPr>
            <a:r>
              <a:rPr lang="en-US" sz="599" dirty="0">
                <a:solidFill>
                  <a:srgbClr val="CDE0DF">
                    <a:lumMod val="50000"/>
                  </a:srgbClr>
                </a:solidFill>
                <a:latin typeface="Arial Narrow" panose="020B0606020202030204" pitchFamily="34" charset="0"/>
              </a:rPr>
              <a:t>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a:lnSpc>
                <a:spcPct val="70000"/>
              </a:lnSpc>
            </a:pPr>
            <a:r>
              <a:rPr lang="en-US" sz="599" dirty="0">
                <a:solidFill>
                  <a:srgbClr val="CDE0DF">
                    <a:lumMod val="50000"/>
                  </a:srgbClr>
                </a:solidFill>
                <a:latin typeface="Arial Narrow" panose="020B0606020202030204" pitchFamily="34" charset="0"/>
              </a:rPr>
              <a:t> Software and workloads used in performance tests may have been optimized for performance only on Intel microprocessors.  Performance tests, such as </a:t>
            </a:r>
            <a:r>
              <a:rPr lang="en-US" sz="599" dirty="0" err="1">
                <a:solidFill>
                  <a:srgbClr val="CDE0DF">
                    <a:lumMod val="50000"/>
                  </a:srgbClr>
                </a:solidFill>
                <a:latin typeface="Arial Narrow" panose="020B0606020202030204" pitchFamily="34" charset="0"/>
              </a:rPr>
              <a:t>SYSmark</a:t>
            </a:r>
            <a:r>
              <a:rPr lang="en-US" sz="599" dirty="0">
                <a:solidFill>
                  <a:srgbClr val="CDE0DF">
                    <a:lumMod val="50000"/>
                  </a:srgbClr>
                </a:solidFill>
                <a:latin typeface="Arial Narrow" panose="020B0606020202030204" pitchFamily="34" charset="0"/>
              </a:rPr>
              <a:t> and </a:t>
            </a:r>
            <a:r>
              <a:rPr lang="en-US" sz="599" dirty="0" err="1">
                <a:solidFill>
                  <a:srgbClr val="CDE0DF">
                    <a:lumMod val="50000"/>
                  </a:srgbClr>
                </a:solidFill>
                <a:latin typeface="Arial Narrow" panose="020B0606020202030204" pitchFamily="34" charset="0"/>
              </a:rPr>
              <a:t>MobileMark</a:t>
            </a:r>
            <a:r>
              <a:rPr lang="en-US" sz="599" dirty="0">
                <a:solidFill>
                  <a:srgbClr val="CDE0DF">
                    <a:lumMod val="50000"/>
                  </a:srgbClr>
                </a:solidFill>
                <a:latin typeface="Arial Narrow" panose="020B0606020202030204" pitchFamily="34" charset="0"/>
              </a:rPr>
              <a:t>,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a:t>
            </a:r>
            <a:r>
              <a:rPr lang="en-US" sz="599" dirty="0">
                <a:solidFill>
                  <a:srgbClr val="CDE0DF">
                    <a:lumMod val="50000"/>
                  </a:srgbClr>
                </a:solidFill>
                <a:latin typeface="Arial Narrow" panose="020B0606020202030204" pitchFamily="34" charset="0"/>
                <a:hlinkClick r:id="rId9"/>
              </a:rPr>
              <a:t>http://www.intel.com/performance</a:t>
            </a:r>
            <a:r>
              <a:rPr lang="en-US" sz="599" dirty="0">
                <a:solidFill>
                  <a:srgbClr val="CDE0DF">
                    <a:lumMod val="50000"/>
                  </a:srgbClr>
                </a:solidFill>
                <a:latin typeface="Arial Narrow" panose="020B0606020202030204" pitchFamily="34" charset="0"/>
              </a:rPr>
              <a:t>  </a:t>
            </a:r>
            <a:r>
              <a:rPr lang="en-US" sz="599" dirty="0">
                <a:solidFill>
                  <a:srgbClr val="CDE0DF">
                    <a:lumMod val="50000"/>
                  </a:srgbClr>
                </a:solidFill>
                <a:latin typeface="Arial Narrow" pitchFamily="34" charset="0"/>
                <a:cs typeface="Arial" pitchFamily="34" charset="0"/>
              </a:rPr>
              <a:t>Source: Intel measured everything except Knights Mill which is estimated as of November 2016</a:t>
            </a:r>
            <a:endParaRPr lang="en-US" sz="599" dirty="0">
              <a:solidFill>
                <a:srgbClr val="CDE0DF">
                  <a:lumMod val="50000"/>
                </a:srgbClr>
              </a:solidFill>
              <a:latin typeface="Arial Narrow" panose="020B0606020202030204" pitchFamily="34" charset="0"/>
            </a:endParaRPr>
          </a:p>
        </p:txBody>
      </p:sp>
      <p:sp>
        <p:nvSpPr>
          <p:cNvPr id="6" name="Rectangle 5"/>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525353"/>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330182" y="838084"/>
            <a:ext cx="8428272" cy="3210766"/>
          </a:xfrm>
          <a:prstGeom prst="rect">
            <a:avLst/>
          </a:prstGeom>
        </p:spPr>
        <p:txBody>
          <a:bodyPr/>
          <a:lstStyle>
            <a:lvl1pPr marL="154433" indent="-154433" algn="l" rtl="0" eaLnBrk="1" fontAlgn="base" hangingPunct="1">
              <a:lnSpc>
                <a:spcPct val="95000"/>
              </a:lnSpc>
              <a:spcBef>
                <a:spcPct val="30000"/>
              </a:spcBef>
              <a:spcAft>
                <a:spcPct val="0"/>
              </a:spcAft>
              <a:buClr>
                <a:schemeClr val="tx1"/>
              </a:buClr>
              <a:buFont typeface="Arial" pitchFamily="34" charset="0"/>
              <a:buChar char="•"/>
              <a:defRPr sz="2500">
                <a:solidFill>
                  <a:schemeClr val="tx1"/>
                </a:solidFill>
                <a:effectLst/>
                <a:latin typeface="+mn-lt"/>
                <a:ea typeface="+mn-ea"/>
                <a:cs typeface="+mn-cs"/>
              </a:defRPr>
            </a:lvl1pPr>
            <a:lvl2pPr marL="390431" indent="-154433" algn="l" rtl="0" eaLnBrk="1" fontAlgn="base" hangingPunct="1">
              <a:lnSpc>
                <a:spcPct val="95000"/>
              </a:lnSpc>
              <a:spcBef>
                <a:spcPct val="30000"/>
              </a:spcBef>
              <a:spcAft>
                <a:spcPct val="0"/>
              </a:spcAft>
              <a:buClr>
                <a:schemeClr val="tx1"/>
              </a:buClr>
              <a:buChar char="–"/>
              <a:defRPr sz="2188">
                <a:solidFill>
                  <a:schemeClr val="tx1"/>
                </a:solidFill>
                <a:effectLst/>
                <a:latin typeface="+mn-lt"/>
                <a:cs typeface="+mn-cs"/>
              </a:defRPr>
            </a:lvl2pPr>
            <a:lvl3pPr marL="626429" indent="-154433" algn="l" rtl="0" eaLnBrk="1" fontAlgn="base" hangingPunct="1">
              <a:lnSpc>
                <a:spcPct val="95000"/>
              </a:lnSpc>
              <a:spcBef>
                <a:spcPct val="30000"/>
              </a:spcBef>
              <a:spcAft>
                <a:spcPct val="0"/>
              </a:spcAft>
              <a:buClr>
                <a:schemeClr val="tx1"/>
              </a:buClr>
              <a:buChar char="–"/>
              <a:defRPr sz="1875">
                <a:solidFill>
                  <a:schemeClr val="tx1"/>
                </a:solidFill>
                <a:effectLst/>
                <a:latin typeface="+mn-lt"/>
                <a:cs typeface="+mn-cs"/>
              </a:defRPr>
            </a:lvl3pPr>
            <a:lvl4pPr marL="947256" indent="-164221"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4pPr>
            <a:lvl5pPr marL="1183255"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5pPr>
            <a:lvl6pPr marL="1496469"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6pPr>
            <a:lvl7pPr marL="1809684"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7pPr>
            <a:lvl8pPr marL="2122896"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8pPr>
            <a:lvl9pPr marL="2436111" indent="-157696" algn="l" rtl="0" eaLnBrk="1" fontAlgn="base" hangingPunct="1">
              <a:spcBef>
                <a:spcPct val="20000"/>
              </a:spcBef>
              <a:spcAft>
                <a:spcPct val="0"/>
              </a:spcAft>
              <a:buChar char="•"/>
              <a:defRPr sz="1329">
                <a:solidFill>
                  <a:schemeClr val="tx1"/>
                </a:solidFill>
                <a:effectLst>
                  <a:outerShdw blurRad="38100" dist="38100" dir="2700000" algn="tl">
                    <a:srgbClr val="000000"/>
                  </a:outerShdw>
                </a:effectLst>
                <a:latin typeface="Arial" charset="0"/>
                <a:cs typeface="+mn-cs"/>
              </a:defRPr>
            </a:lvl9pPr>
          </a:lstStyle>
          <a:p>
            <a:pPr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Notice Revision #20110804.</a:t>
            </a:r>
          </a:p>
          <a:p>
            <a:pPr defTabSz="685183">
              <a:lnSpc>
                <a:spcPct val="75000"/>
              </a:lnSpc>
              <a:spcBef>
                <a:spcPts val="0"/>
              </a:spcBef>
              <a:buClr>
                <a:prstClr val="white"/>
              </a:buClr>
            </a:pPr>
            <a:endParaRPr lang="en-US" sz="799" kern="0" dirty="0">
              <a:solidFill>
                <a:schemeClr val="bg2">
                  <a:lumMod val="50000"/>
                </a:schemeClr>
              </a:solidFill>
              <a:latin typeface="Arial Narrow" panose="020B0606020202030204" pitchFamily="34" charset="0"/>
            </a:endParaRPr>
          </a:p>
          <a:p>
            <a:pPr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Results have been estimated or simulated using internal Intel analysis or architecture simulation or modeling, and provided to you for informational purposes. Any differences in your system hardware, software or configuration may affect your actual performance.</a:t>
            </a:r>
          </a:p>
          <a:p>
            <a:pPr marL="114194" indent="-114194" defTabSz="685183">
              <a:lnSpc>
                <a:spcPct val="75000"/>
              </a:lnSpc>
              <a:spcBef>
                <a:spcPts val="0"/>
              </a:spcBef>
              <a:buClr>
                <a:prstClr val="white"/>
              </a:buClr>
            </a:pPr>
            <a:endParaRPr lang="en-US" sz="799" kern="0" dirty="0">
              <a:solidFill>
                <a:schemeClr val="bg2">
                  <a:lumMod val="50000"/>
                </a:schemeClr>
              </a:solidFill>
              <a:latin typeface="Arial Narrow" panose="020B0606020202030204" pitchFamily="34" charset="0"/>
            </a:endParaRPr>
          </a:p>
          <a:p>
            <a:pPr marL="114194" indent="-114194"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Software and workloads used in performance tests may have been optimized for performance only on Intel microprocessors. </a:t>
            </a:r>
          </a:p>
          <a:p>
            <a:pPr marL="114194" indent="-114194"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Performance tests, such as </a:t>
            </a:r>
            <a:r>
              <a:rPr lang="en-US" sz="799" kern="0" dirty="0" err="1">
                <a:solidFill>
                  <a:schemeClr val="bg2">
                    <a:lumMod val="50000"/>
                  </a:schemeClr>
                </a:solidFill>
                <a:latin typeface="Arial Narrow" panose="020B0606020202030204" pitchFamily="34" charset="0"/>
              </a:rPr>
              <a:t>SYSmark</a:t>
            </a:r>
            <a:r>
              <a:rPr lang="en-US" sz="799" kern="0" dirty="0">
                <a:solidFill>
                  <a:schemeClr val="bg2">
                    <a:lumMod val="50000"/>
                  </a:schemeClr>
                </a:solidFill>
                <a:latin typeface="Arial Narrow" panose="020B0606020202030204" pitchFamily="34" charset="0"/>
              </a:rPr>
              <a:t> and </a:t>
            </a:r>
            <a:r>
              <a:rPr lang="en-US" sz="799" kern="0" dirty="0" err="1">
                <a:solidFill>
                  <a:schemeClr val="bg2">
                    <a:lumMod val="50000"/>
                  </a:schemeClr>
                </a:solidFill>
                <a:latin typeface="Arial Narrow" panose="020B0606020202030204" pitchFamily="34" charset="0"/>
              </a:rPr>
              <a:t>MobileMark</a:t>
            </a:r>
            <a:r>
              <a:rPr lang="en-US" sz="799" kern="0" dirty="0">
                <a:solidFill>
                  <a:schemeClr val="bg2">
                    <a:lumMod val="50000"/>
                  </a:schemeClr>
                </a:solidFill>
                <a:latin typeface="Arial Narrow" panose="020B0606020202030204" pitchFamily="34" charset="0"/>
              </a:rPr>
              <a:t>, are measured using specific computer systems, components, software, operations and functions. Any </a:t>
            </a:r>
          </a:p>
          <a:p>
            <a:pPr marL="114194" indent="-114194"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change to any of those factors may cause the results to vary. You should consult other information and performance tests to assist you in fully evaluating your </a:t>
            </a:r>
          </a:p>
          <a:p>
            <a:pPr marL="114194" indent="-114194"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contemplated purchases, including the performance of that product when combined with other products. For more complete information visit </a:t>
            </a:r>
          </a:p>
          <a:p>
            <a:pPr marL="114194" indent="-114194"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hlinkClick r:id="rId3"/>
              </a:rPr>
              <a:t>http://www.intel.com/performance/datacenter</a:t>
            </a:r>
            <a:r>
              <a:rPr lang="en-US" sz="799" kern="0" dirty="0">
                <a:solidFill>
                  <a:schemeClr val="bg2">
                    <a:lumMod val="50000"/>
                  </a:schemeClr>
                </a:solidFill>
                <a:latin typeface="Arial Narrow" panose="020B0606020202030204" pitchFamily="34" charset="0"/>
              </a:rPr>
              <a:t>. Tested by Intel as of 14 June 2016. Configurations: </a:t>
            </a:r>
          </a:p>
          <a:p>
            <a:pPr marL="228388" indent="-228388" defTabSz="685183">
              <a:lnSpc>
                <a:spcPct val="75000"/>
              </a:lnSpc>
              <a:spcBef>
                <a:spcPts val="0"/>
              </a:spcBef>
              <a:buClr>
                <a:prstClr val="white"/>
              </a:buClr>
              <a:buFont typeface="+mj-lt"/>
              <a:buAutoNum type="arabicPeriod"/>
            </a:pPr>
            <a:r>
              <a:rPr lang="en-US" sz="799" kern="0" dirty="0">
                <a:solidFill>
                  <a:schemeClr val="bg2">
                    <a:lumMod val="50000"/>
                  </a:schemeClr>
                </a:solidFill>
                <a:latin typeface="Arial Narrow" panose="020B0606020202030204" pitchFamily="34" charset="0"/>
              </a:rPr>
              <a:t>Faster and more scalable than GPU claim based on Intel analysis and testing</a:t>
            </a:r>
          </a:p>
          <a:p>
            <a:pPr lvl="2"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Up to 2.3x faster training per system claim based on </a:t>
            </a:r>
            <a:r>
              <a:rPr lang="en-US" sz="799" kern="0" dirty="0" err="1">
                <a:solidFill>
                  <a:schemeClr val="bg2">
                    <a:lumMod val="50000"/>
                  </a:schemeClr>
                </a:solidFill>
                <a:latin typeface="Arial Narrow" panose="020B0606020202030204" pitchFamily="34" charset="0"/>
              </a:rPr>
              <a:t>AlexNet</a:t>
            </a:r>
            <a:r>
              <a:rPr lang="en-US" sz="799" kern="0" dirty="0">
                <a:solidFill>
                  <a:schemeClr val="bg2">
                    <a:lumMod val="50000"/>
                  </a:schemeClr>
                </a:solidFill>
                <a:latin typeface="Arial Narrow" panose="020B0606020202030204" pitchFamily="34" charset="0"/>
              </a:rPr>
              <a:t>* topology workload (batch size = 1024) using a large image database running 4-nodes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(internal development version) training 1.33 million images in 10.5 hours compared to 1-node host with four NVIDIA “Maxwell” GPUs training 1.33 million images in 25 hours (source: http://</a:t>
            </a:r>
            <a:r>
              <a:rPr lang="en-US" sz="799" kern="0" dirty="0" err="1">
                <a:solidFill>
                  <a:schemeClr val="bg2">
                    <a:lumMod val="50000"/>
                  </a:schemeClr>
                </a:solidFill>
                <a:latin typeface="Arial Narrow" panose="020B0606020202030204" pitchFamily="34" charset="0"/>
              </a:rPr>
              <a:t>www.slideshare.net</a:t>
            </a:r>
            <a:r>
              <a:rPr lang="en-US" sz="799" kern="0" dirty="0">
                <a:solidFill>
                  <a:schemeClr val="bg2">
                    <a:lumMod val="50000"/>
                  </a:schemeClr>
                </a:solidFill>
                <a:latin typeface="Arial Narrow" panose="020B0606020202030204" pitchFamily="34" charset="0"/>
              </a:rPr>
              <a:t>/NVIDIA/gtc-2016-opening-keynote slide 32). </a:t>
            </a:r>
          </a:p>
          <a:p>
            <a:pPr lvl="2" defTabSz="685183">
              <a:lnSpc>
                <a:spcPct val="75000"/>
              </a:lnSpc>
              <a:spcBef>
                <a:spcPts val="0"/>
              </a:spcBef>
              <a:buClr>
                <a:prstClr val="white"/>
              </a:buClr>
            </a:pPr>
            <a:r>
              <a:rPr lang="en-US" sz="799" kern="0" dirty="0">
                <a:solidFill>
                  <a:schemeClr val="bg2">
                    <a:lumMod val="50000"/>
                  </a:schemeClr>
                </a:solidFill>
                <a:latin typeface="Arial Narrow" panose="020B0606020202030204" pitchFamily="34" charset="0"/>
              </a:rPr>
              <a:t>Up to 38% better scaling efficiency at 32-nodes claim based on </a:t>
            </a:r>
            <a:r>
              <a:rPr lang="en-US" sz="799" kern="0" dirty="0" err="1">
                <a:solidFill>
                  <a:schemeClr val="bg2">
                    <a:lumMod val="50000"/>
                  </a:schemeClr>
                </a:solidFill>
                <a:latin typeface="Arial Narrow" panose="020B0606020202030204" pitchFamily="34" charset="0"/>
              </a:rPr>
              <a:t>GoogLeNet</a:t>
            </a:r>
            <a:r>
              <a:rPr lang="en-US" sz="799" kern="0" dirty="0">
                <a:solidFill>
                  <a:schemeClr val="bg2">
                    <a:lumMod val="50000"/>
                  </a:schemeClr>
                </a:solidFill>
                <a:latin typeface="Arial Narrow" panose="020B0606020202030204" pitchFamily="34" charset="0"/>
              </a:rPr>
              <a:t> deep learning image classification training topology using a large image database comparing one node Intel Xeon Phi processor 7250 (16 GB MCDRAM, 1.4 GHz, 68 Cores) in Intel® Server System LADMP2312KXXX41, DDR4 96GB DDR4-2400 MHz, quad cluster mode, MCDRAM flat memory mode, Red Hat* Enterprise Linux 6.7, Intel® Optimized DNN Framework with 87% efficiency to unknown hosts running 32 each NVIDIA Tesla* K20 GPUs with a 62% efficiency (Source: http://</a:t>
            </a:r>
            <a:r>
              <a:rPr lang="en-US" sz="799" kern="0" dirty="0" err="1">
                <a:solidFill>
                  <a:schemeClr val="bg2">
                    <a:lumMod val="50000"/>
                  </a:schemeClr>
                </a:solidFill>
                <a:latin typeface="Arial Narrow" panose="020B0606020202030204" pitchFamily="34" charset="0"/>
              </a:rPr>
              <a:t>arxiv.org</a:t>
            </a:r>
            <a:r>
              <a:rPr lang="en-US" sz="799" kern="0" dirty="0">
                <a:solidFill>
                  <a:schemeClr val="bg2">
                    <a:lumMod val="50000"/>
                  </a:schemeClr>
                </a:solidFill>
                <a:latin typeface="Arial Narrow" panose="020B0606020202030204" pitchFamily="34" charset="0"/>
              </a:rPr>
              <a:t>/pdf/1511.00175v2.pdf showing </a:t>
            </a:r>
            <a:r>
              <a:rPr lang="en-US" sz="799" kern="0" dirty="0" err="1">
                <a:solidFill>
                  <a:schemeClr val="bg2">
                    <a:lumMod val="50000"/>
                  </a:schemeClr>
                </a:solidFill>
                <a:latin typeface="Arial Narrow" panose="020B0606020202030204" pitchFamily="34" charset="0"/>
              </a:rPr>
              <a:t>FireCaffe</a:t>
            </a:r>
            <a:r>
              <a:rPr lang="en-US" sz="799" kern="0" dirty="0">
                <a:solidFill>
                  <a:schemeClr val="bg2">
                    <a:lumMod val="50000"/>
                  </a:schemeClr>
                </a:solidFill>
                <a:latin typeface="Arial Narrow" panose="020B0606020202030204" pitchFamily="34" charset="0"/>
              </a:rPr>
              <a:t>* with 32 NVIDIA Tesla* K20s (Titan Supercomputer*) running </a:t>
            </a:r>
            <a:r>
              <a:rPr lang="en-US" sz="799" kern="0" dirty="0" err="1">
                <a:solidFill>
                  <a:schemeClr val="bg2">
                    <a:lumMod val="50000"/>
                  </a:schemeClr>
                </a:solidFill>
                <a:latin typeface="Arial Narrow" panose="020B0606020202030204" pitchFamily="34" charset="0"/>
              </a:rPr>
              <a:t>GoogLeNet</a:t>
            </a:r>
            <a:r>
              <a:rPr lang="en-US" sz="799" kern="0" dirty="0">
                <a:solidFill>
                  <a:schemeClr val="bg2">
                    <a:lumMod val="50000"/>
                  </a:schemeClr>
                </a:solidFill>
                <a:latin typeface="Arial Narrow" panose="020B0606020202030204" pitchFamily="34" charset="0"/>
              </a:rPr>
              <a:t>* at 20x speedup over </a:t>
            </a:r>
            <a:r>
              <a:rPr lang="en-US" sz="799" kern="0" dirty="0" err="1">
                <a:solidFill>
                  <a:schemeClr val="bg2">
                    <a:lumMod val="50000"/>
                  </a:schemeClr>
                </a:solidFill>
                <a:latin typeface="Arial Narrow" panose="020B0606020202030204" pitchFamily="34" charset="0"/>
              </a:rPr>
              <a:t>Caffe</a:t>
            </a:r>
            <a:r>
              <a:rPr lang="en-US" sz="799" kern="0" dirty="0">
                <a:solidFill>
                  <a:schemeClr val="bg2">
                    <a:lumMod val="50000"/>
                  </a:schemeClr>
                </a:solidFill>
                <a:latin typeface="Arial Narrow" panose="020B0606020202030204" pitchFamily="34" charset="0"/>
              </a:rPr>
              <a:t>* with 1 K20). </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rPr>
              <a:t>Up to 6 SP TFLOPS based on the Intel Xeon Phi processor peak theoretical single-precision performance is preliminary and based on current expectations of cores, clock frequency and floating point operations per cycle.  FLOPS = cores x clock frequency x floating-point operations per second per cycle </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rPr>
              <a:t>Up to 3x faster single-threaded performance claim based on Intel estimates of Intel Xeon Phi processor 7290 vs. coprocessor 7120 running XYZ workload. </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Up to 2.3x faster training per system claim based on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AlexNet</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topology workload (batch size = 1024) using a large image database running 4-nodes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Intel® Optimized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(internal development version) training 1.33 billion images in 10.5 hours compared to 1-node host with four NVIDIA “Maxwell” GPUs training 1.33 billion images in 25 hours (source: </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hlinkClick r:id="rId4"/>
              </a:rPr>
              <a:t>http://www.slideshare.net/NVIDIA/gtc-2016-opening-keynote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slide 32). </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Up to 38% better scaling efficiency at 32-nodes claim based on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GoogLeNet</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deep learning image classification training topology using a large image database comparing one node Intel Xeon Phi processor 7250 (16 GB MCDRAM, 1.4 GHz, 68 Cores) in Intel® Server System LADMP2312KXXX41, DDR4 96GB DDR4-2400 MHz, quad cluster mode, MCDRAM flat memory mode, Red Hat* Enterprise Linux 6.7, Intel® Optimized DNN Framework with 87% efficiency to unknown hosts running 32 each NVIDIA Tesla* K20 GPUs with a 62% efficiency (Source: </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hlinkClick r:id="rId5"/>
              </a:rPr>
              <a:t>http://arxiv.org/pdf/1511.00175v2.pdf</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showing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FireCaffe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with 32 NVIDIA Tesla* K20s (Titan Supercomputer*) running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GoogLeNet</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at 20x speedup over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with 1 K20).</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Up to 50x faster training on 128-node as compared to single-node based on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AlexNet</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topology workload (batch size = 1024) training time using a large image database running one node Intel Xeon Phi processor 7250 (16 GB MCDRAM, 1.4 GHz, 68 Cores) in Intel® Server System LADMP2312KXXX41, 96GB DDR4-2400 MHz, quad cluster mode, MCDRAM flat memory mode, Red Hat Enterprise Linux* 6.7 (Santiago), 1.0 TB SATA drive WD1003FZEX-00MK2A0 System Disk, running Intel® Optimized DNN Framework, training in 39.17 hours compared to 128-node identically configured with  Intel® Omni-Path Host Fabric Interface Adapter 100 Series 1 Port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PCIe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x16 connectors training in 0.75 hours.  Contact your Intel representative for more information on how to obtain the binary. For information on workload, see </a:t>
            </a:r>
            <a:r>
              <a:rPr lang="en-US" sz="799" u="sng"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hlinkClick r:id="rId6" invalidUrl="https://papers.nips.cc/paper/4824-Large image database-classification-with-deep-convolutional-neural-networks.pdf"/>
              </a:rPr>
              <a:t>https://papers.nips.cc/paper/4824-Large image database-classification-with-deep-convolutional-neural-networks.pdf</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a:t>
            </a:r>
          </a:p>
          <a:p>
            <a:pPr marL="228388" lvl="2" indent="-228388" defTabSz="685183">
              <a:lnSpc>
                <a:spcPct val="75000"/>
              </a:lnSpc>
              <a:spcBef>
                <a:spcPts val="0"/>
              </a:spcBef>
              <a:buClr>
                <a:prstClr val="white"/>
              </a:buClr>
              <a:buFont typeface="+mj-lt"/>
              <a:buAutoNum type="arabicPeriod" startAt="3"/>
            </a:pP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Up to 30x software optimization improvement claim based on customer CNN training workload running 2S Intel® Xeon® processor E5-2680 v3 running Berkeley Vision and Learning Center* (BVLC)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OpenBlas</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library and then run tuned on the Intel® Optimized </a:t>
            </a:r>
            <a:r>
              <a:rPr lang="en-US" sz="799" kern="0" dirty="0" err="1">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Caffe</a:t>
            </a:r>
            <a:r>
              <a:rPr lang="en-US" sz="799" kern="0" dirty="0">
                <a:solidFill>
                  <a:schemeClr val="bg2">
                    <a:lumMod val="50000"/>
                  </a:schemeClr>
                </a:solidFill>
                <a:latin typeface="Arial Narrow" panose="020B0606020202030204" pitchFamily="34" charset="0"/>
                <a:ea typeface="Calibri" panose="020F0502020204030204" pitchFamily="34" charset="0"/>
                <a:cs typeface="Times New Roman" panose="02020603050405020304" pitchFamily="18" charset="0"/>
              </a:rPr>
              <a:t> (internal development version) + Intel® Math Kernel Library (Intel® MKL).</a:t>
            </a:r>
          </a:p>
          <a:p>
            <a:pPr marL="114194" lvl="1" indent="-114194" defTabSz="685183">
              <a:lnSpc>
                <a:spcPct val="75000"/>
              </a:lnSpc>
              <a:spcBef>
                <a:spcPts val="0"/>
              </a:spcBef>
              <a:buClr>
                <a:prstClr val="white"/>
              </a:buClr>
              <a:buFont typeface="+mj-lt"/>
              <a:buAutoNum type="arabicPeriod" startAt="5"/>
            </a:pPr>
            <a:endParaRPr lang="en-US" sz="799" kern="0" dirty="0">
              <a:solidFill>
                <a:schemeClr val="bg2">
                  <a:lumMod val="50000"/>
                </a:schemeClr>
              </a:solidFill>
              <a:latin typeface="Arial Narrow" panose="020B0606020202030204" pitchFamily="34" charset="0"/>
            </a:endParaRPr>
          </a:p>
          <a:p>
            <a:pPr marL="114194" lvl="2" indent="-114194" defTabSz="685183">
              <a:lnSpc>
                <a:spcPct val="75000"/>
              </a:lnSpc>
              <a:spcBef>
                <a:spcPts val="0"/>
              </a:spcBef>
              <a:buClr>
                <a:prstClr val="white"/>
              </a:buClr>
              <a:buNone/>
            </a:pPr>
            <a:endParaRPr lang="en-US" sz="799" kern="0" dirty="0">
              <a:solidFill>
                <a:schemeClr val="bg2">
                  <a:lumMod val="50000"/>
                </a:schemeClr>
              </a:solidFill>
              <a:latin typeface="Arial Narrow" panose="020B0606020202030204" pitchFamily="34" charset="0"/>
            </a:endParaRPr>
          </a:p>
        </p:txBody>
      </p:sp>
      <p:sp>
        <p:nvSpPr>
          <p:cNvPr id="8" name="Rectangle 7"/>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906767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91142" y="792333"/>
            <a:ext cx="8392484" cy="3969449"/>
          </a:xfrm>
        </p:spPr>
        <p:txBody>
          <a:bodyPr>
            <a:normAutofit lnSpcReduction="10000"/>
          </a:bodyPr>
          <a:lstStyle/>
          <a:p>
            <a:r>
              <a:rPr lang="pt-BR" sz="1200" dirty="0">
                <a:solidFill>
                  <a:schemeClr val="tx1"/>
                </a:solidFill>
                <a:cs typeface="Times New Roman" panose="02020603050405020304" pitchFamily="18" charset="0"/>
              </a:rPr>
              <a:t>Platform: 2S Intel</a:t>
            </a:r>
            <a:r>
              <a:rPr lang="en-US" sz="1200" dirty="0">
                <a:solidFill>
                  <a:schemeClr val="tx1"/>
                </a:solidFill>
              </a:rPr>
              <a:t>®</a:t>
            </a:r>
            <a:r>
              <a:rPr lang="pt-BR" sz="1200" dirty="0">
                <a:solidFill>
                  <a:schemeClr val="tx1"/>
                </a:solidFill>
                <a:cs typeface="Times New Roman" panose="02020603050405020304" pitchFamily="18" charset="0"/>
              </a:rPr>
              <a:t> Xeon</a:t>
            </a:r>
            <a:r>
              <a:rPr lang="en-US" sz="1200" dirty="0">
                <a:solidFill>
                  <a:schemeClr val="tx1"/>
                </a:solidFill>
              </a:rPr>
              <a:t>®</a:t>
            </a:r>
            <a:r>
              <a:rPr lang="pt-BR" sz="1200" dirty="0">
                <a:solidFill>
                  <a:schemeClr val="tx1"/>
                </a:solidFill>
                <a:cs typeface="Times New Roman" panose="02020603050405020304" pitchFamily="18" charset="0"/>
              </a:rPr>
              <a:t> Platinum 8180 CPU @ 2.50GHz (28 cores), HT disabled, turbo disabled, scaling governor set to “performance” via intel_pstate driver, 384GB DDR4-2666 ECC RAM. CentOS Linux release 7.3.1611 (Core), Linux kernel 3.10.0-514.10.2.el7.x86_64. SSD: Intel® SSD DC S3700 Series (800GB, 2.5in SATA 6Gb/s, 25nm, MLC).</a:t>
            </a:r>
            <a:endParaRPr lang="en-US" sz="1200" dirty="0">
              <a:solidFill>
                <a:schemeClr val="tx1"/>
              </a:solidFill>
              <a:cs typeface="Times New Roman" panose="02020603050405020304" pitchFamily="18" charset="0"/>
            </a:endParaRPr>
          </a:p>
          <a:p>
            <a:r>
              <a:rPr lang="en-US" sz="900" b="1" dirty="0">
                <a:cs typeface="Times New Roman" panose="02020603050405020304" pitchFamily="18" charset="0"/>
              </a:rPr>
              <a:t>Performance measured with</a:t>
            </a:r>
            <a:r>
              <a:rPr lang="en-US" sz="900" dirty="0">
                <a:cs typeface="Times New Roman" panose="02020603050405020304" pitchFamily="18" charset="0"/>
              </a:rPr>
              <a:t>: </a:t>
            </a:r>
            <a:r>
              <a:rPr lang="en-US" sz="900" dirty="0">
                <a:solidFill>
                  <a:schemeClr val="tx1"/>
                </a:solidFill>
                <a:cs typeface="Times New Roman" panose="02020603050405020304" pitchFamily="18" charset="0"/>
              </a:rPr>
              <a:t>Environment variables: KMP_AFFINITY='granularity=fine, compact‘, OMP_NUM_THREADS=56, </a:t>
            </a:r>
            <a:r>
              <a:rPr lang="pt-BR" sz="900" dirty="0">
                <a:solidFill>
                  <a:schemeClr val="tx1"/>
                </a:solidFill>
                <a:cs typeface="Times New Roman" panose="02020603050405020304" pitchFamily="18" charset="0"/>
              </a:rPr>
              <a:t>CPU Freq set with </a:t>
            </a:r>
            <a:r>
              <a:rPr lang="en-US" sz="900" dirty="0" err="1">
                <a:solidFill>
                  <a:schemeClr val="tx1"/>
                </a:solidFill>
                <a:cs typeface="Times New Roman" panose="02020603050405020304" pitchFamily="18" charset="0"/>
              </a:rPr>
              <a:t>cpupower</a:t>
            </a:r>
            <a:r>
              <a:rPr lang="en-US" sz="900" dirty="0">
                <a:solidFill>
                  <a:schemeClr val="tx1"/>
                </a:solidFill>
                <a:cs typeface="Times New Roman" panose="02020603050405020304" pitchFamily="18" charset="0"/>
              </a:rPr>
              <a:t> frequency-set -d 2.5G -u 3.8G -g performance</a:t>
            </a:r>
          </a:p>
          <a:p>
            <a:r>
              <a:rPr lang="en-US" sz="900" b="1" dirty="0">
                <a:cs typeface="Times New Roman" panose="02020603050405020304" pitchFamily="18" charset="0"/>
              </a:rPr>
              <a:t>Deep Learning Frameworks:</a:t>
            </a:r>
          </a:p>
          <a:p>
            <a:pPr marL="128588" indent="-128588">
              <a:buFontTx/>
              <a:buChar char="-"/>
            </a:pPr>
            <a:r>
              <a:rPr lang="en-US" sz="900" dirty="0">
                <a:cs typeface="Times New Roman" panose="02020603050405020304" pitchFamily="18" charset="0"/>
              </a:rPr>
              <a:t>Caffe: </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2"/>
              </a:rPr>
              <a:t>http://github.com/intel/caffe/</a:t>
            </a:r>
            <a:r>
              <a:rPr lang="en-US" sz="900" dirty="0">
                <a:solidFill>
                  <a:schemeClr val="tx1"/>
                </a:solidFill>
                <a:cs typeface="Times New Roman" panose="02020603050405020304" pitchFamily="18" charset="0"/>
              </a:rPr>
              <a:t>), revision f96b759f71b2281835f690af267158b82b150b5c.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command, training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command. </a:t>
            </a:r>
            <a:r>
              <a:rPr lang="pt-BR" sz="900" dirty="0">
                <a:solidFill>
                  <a:schemeClr val="tx1"/>
                </a:solidFill>
                <a:cs typeface="Times New Roman" panose="02020603050405020304" pitchFamily="18" charset="0"/>
              </a:rPr>
              <a:t>For “ConvNet” topologies, dummy dataset was used. For other topologies, data was stored on local storage and cached in memory before training</a:t>
            </a:r>
            <a:r>
              <a:rPr lang="en-US" sz="900" dirty="0">
                <a:solidFill>
                  <a:schemeClr val="tx1"/>
                </a:solidFill>
                <a:cs typeface="Times New Roman" panose="02020603050405020304" pitchFamily="18" charset="0"/>
              </a:rPr>
              <a:t>. Topology specs from </a:t>
            </a:r>
            <a:r>
              <a:rPr lang="en-US" sz="900" dirty="0">
                <a:solidFill>
                  <a:schemeClr val="tx1"/>
                </a:solidFill>
                <a:cs typeface="Times New Roman" panose="02020603050405020304" pitchFamily="18" charset="0"/>
                <a:hlinkClick r:id="rId3"/>
              </a:rPr>
              <a:t>https://github.com/intel/caffe/tree/master/models/intel_optimized_models</a:t>
            </a:r>
            <a:r>
              <a:rPr lang="en-US" sz="900" dirty="0">
                <a:solidFill>
                  <a:schemeClr val="tx1"/>
                </a:solidFill>
                <a:cs typeface="Times New Roman" panose="02020603050405020304" pitchFamily="18" charset="0"/>
              </a:rPr>
              <a:t> (GoogLeNet, AlexNet, and ResNet-50), </a:t>
            </a:r>
            <a:r>
              <a:rPr lang="en-US" sz="900" dirty="0">
                <a:solidFill>
                  <a:schemeClr val="tx1"/>
                </a:solidFill>
                <a:cs typeface="Times New Roman" panose="02020603050405020304" pitchFamily="18" charset="0"/>
                <a:hlinkClick r:id="rId4"/>
              </a:rPr>
              <a:t>https://github.com/intel/caffe/tree/master/models/default_vgg_19</a:t>
            </a:r>
            <a:r>
              <a:rPr lang="en-US" sz="900" dirty="0">
                <a:solidFill>
                  <a:schemeClr val="tx1"/>
                </a:solidFill>
                <a:cs typeface="Times New Roman" panose="02020603050405020304" pitchFamily="18" charset="0"/>
              </a:rPr>
              <a:t> (VGG-19), and </a:t>
            </a:r>
            <a:r>
              <a:rPr lang="en-US" sz="900" dirty="0">
                <a:solidFill>
                  <a:schemeClr val="tx1"/>
                </a:solidFill>
                <a:cs typeface="Times New Roman" panose="02020603050405020304" pitchFamily="18" charset="0"/>
                <a:hlinkClick r:id="rId5"/>
              </a:rPr>
              <a:t>https://github.com/soumith/convnet-benchmarks/tree/master/caffe/imagenet_winners</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files were updated to use newer Caffe </a:t>
            </a:r>
            <a:r>
              <a:rPr lang="en-US" sz="900" dirty="0" err="1">
                <a:solidFill>
                  <a:schemeClr val="tx1"/>
                </a:solidFill>
                <a:cs typeface="Times New Roman" panose="02020603050405020304" pitchFamily="18" charset="0"/>
              </a:rPr>
              <a:t>prototxt</a:t>
            </a:r>
            <a:r>
              <a:rPr lang="en-US" sz="900" dirty="0">
                <a:solidFill>
                  <a:schemeClr val="tx1"/>
                </a:solidFill>
                <a:cs typeface="Times New Roman" panose="02020603050405020304" pitchFamily="18" charset="0"/>
              </a:rPr>
              <a:t> format but are functionally equivalent). </a:t>
            </a:r>
            <a:r>
              <a:rPr lang="pt-BR" sz="900" dirty="0">
                <a:solidFill>
                  <a:schemeClr val="tx1"/>
                </a:solidFill>
                <a:cs typeface="Times New Roman" panose="02020603050405020304" pitchFamily="18" charset="0"/>
              </a:rPr>
              <a:t>Intel C++ compiler ver. 17.0.2 20170213, </a:t>
            </a:r>
            <a:r>
              <a:rPr lang="en-US" sz="900" dirty="0">
                <a:solidFill>
                  <a:schemeClr val="tx1"/>
                </a:solidFill>
                <a:cs typeface="Times New Roman" panose="02020603050405020304" pitchFamily="18" charset="0"/>
              </a:rPr>
              <a:t>Intel MKL small libraries version 2018.0.20170425.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run with “</a:t>
            </a:r>
            <a:r>
              <a:rPr lang="en-US" sz="900" dirty="0" err="1">
                <a:solidFill>
                  <a:schemeClr val="tx1"/>
                </a:solidFill>
                <a:cs typeface="Times New Roman" panose="02020603050405020304" pitchFamily="18" charset="0"/>
              </a:rPr>
              <a:t>numactl</a:t>
            </a:r>
            <a:r>
              <a:rPr lang="en-US" sz="900" dirty="0">
                <a:solidFill>
                  <a:schemeClr val="tx1"/>
                </a:solidFill>
                <a:cs typeface="Times New Roman" panose="02020603050405020304" pitchFamily="18" charset="0"/>
              </a:rPr>
              <a:t> -l“.</a:t>
            </a:r>
          </a:p>
          <a:p>
            <a:pPr marL="128588" indent="-128588">
              <a:buFontTx/>
              <a:buChar char="-"/>
            </a:pPr>
            <a:r>
              <a:rPr lang="en-US" sz="900" dirty="0">
                <a:cs typeface="Times New Roman" panose="02020603050405020304" pitchFamily="18" charset="0"/>
              </a:rPr>
              <a:t>TensorFlow: </a:t>
            </a:r>
            <a:r>
              <a:rPr lang="en-US" sz="900" dirty="0">
                <a:solidFill>
                  <a:schemeClr val="tx1"/>
                </a:solidFill>
                <a:cs typeface="Times New Roman" panose="02020603050405020304" pitchFamily="18" charset="0"/>
              </a:rPr>
              <a:t>(https://github.com/tensorflow/tensorflow), commit id 207203253b6f8ea5e938a512798429f91d5b4e7e. Performance numbers were obtained for three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googlenetv1,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6"/>
              </a:rPr>
              <a:t>https://github.com/soumith/convnet-benchmarks/tree/master/tensorflow</a:t>
            </a:r>
            <a:r>
              <a:rPr lang="en-US" sz="900" dirty="0">
                <a:solidFill>
                  <a:schemeClr val="tx1"/>
                </a:solidFill>
                <a:cs typeface="Times New Roman" panose="02020603050405020304" pitchFamily="18" charset="0"/>
              </a:rPr>
              <a:t>) using dummy data. GCC 4.8.5, Intel MKL small libraries version 2018.0.20170425, interop parallelism threads set to 1 for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 benchmarks, 2 for </a:t>
            </a:r>
            <a:r>
              <a:rPr lang="en-US" sz="900" dirty="0" err="1">
                <a:solidFill>
                  <a:schemeClr val="tx1"/>
                </a:solidFill>
                <a:cs typeface="Times New Roman" panose="02020603050405020304" pitchFamily="18" charset="0"/>
              </a:rPr>
              <a:t>googlenet</a:t>
            </a:r>
            <a:r>
              <a:rPr lang="en-US" sz="900" dirty="0">
                <a:solidFill>
                  <a:schemeClr val="tx1"/>
                </a:solidFill>
                <a:cs typeface="Times New Roman" panose="02020603050405020304" pitchFamily="18" charset="0"/>
              </a:rPr>
              <a:t> benchmarks, intra op parallelism threads set to 56, data format used is NCHW, KMP_BLOCKTIME set to 1 for </a:t>
            </a:r>
            <a:r>
              <a:rPr lang="en-US" sz="900" dirty="0" err="1">
                <a:solidFill>
                  <a:schemeClr val="tx1"/>
                </a:solidFill>
                <a:cs typeface="Times New Roman" panose="02020603050405020304" pitchFamily="18" charset="0"/>
              </a:rPr>
              <a:t>googlenet</a:t>
            </a:r>
            <a:r>
              <a:rPr lang="en-US" sz="900" dirty="0">
                <a:solidFill>
                  <a:schemeClr val="tx1"/>
                </a:solidFill>
                <a:cs typeface="Times New Roman" panose="02020603050405020304" pitchFamily="18" charset="0"/>
              </a:rPr>
              <a:t> and </a:t>
            </a:r>
            <a:r>
              <a:rPr lang="en-US" sz="900" dirty="0" err="1">
                <a:solidFill>
                  <a:schemeClr val="tx1"/>
                </a:solidFill>
                <a:cs typeface="Times New Roman" panose="02020603050405020304" pitchFamily="18" charset="0"/>
              </a:rPr>
              <a:t>vgg</a:t>
            </a:r>
            <a:r>
              <a:rPr lang="en-US" sz="900" dirty="0">
                <a:solidFill>
                  <a:schemeClr val="tx1"/>
                </a:solidFill>
                <a:cs typeface="Times New Roman" panose="02020603050405020304" pitchFamily="18" charset="0"/>
              </a:rPr>
              <a:t> benchmarks, 30 for the </a:t>
            </a:r>
            <a:r>
              <a:rPr lang="en-US" sz="900" dirty="0" err="1">
                <a:solidFill>
                  <a:schemeClr val="tx1"/>
                </a:solidFill>
                <a:cs typeface="Times New Roman" panose="02020603050405020304" pitchFamily="18" charset="0"/>
              </a:rPr>
              <a:t>alexnet</a:t>
            </a:r>
            <a:r>
              <a:rPr lang="en-US" sz="900" dirty="0">
                <a:solidFill>
                  <a:schemeClr val="tx1"/>
                </a:solidFill>
                <a:cs typeface="Times New Roman" panose="02020603050405020304" pitchFamily="18" charset="0"/>
              </a:rPr>
              <a:t> benchmark.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-engine MKL2017option, training measured with --</a:t>
            </a:r>
            <a:r>
              <a:rPr lang="en-US" sz="900" dirty="0" err="1">
                <a:solidFill>
                  <a:schemeClr val="tx1"/>
                </a:solidFill>
                <a:cs typeface="Times New Roman" panose="02020603050405020304" pitchFamily="18" charset="0"/>
              </a:rPr>
              <a:t>forward_backward_only</a:t>
            </a:r>
            <a:r>
              <a:rPr lang="en-US" sz="900" dirty="0">
                <a:solidFill>
                  <a:schemeClr val="tx1"/>
                </a:solidFill>
                <a:cs typeface="Times New Roman" panose="02020603050405020304" pitchFamily="18" charset="0"/>
              </a:rPr>
              <a:t> option. </a:t>
            </a:r>
          </a:p>
          <a:p>
            <a:pPr marL="128588" indent="-128588">
              <a:buFontTx/>
              <a:buChar char="-"/>
            </a:pPr>
            <a:r>
              <a:rPr lang="en-US" sz="900" dirty="0" err="1">
                <a:cs typeface="Times New Roman" panose="02020603050405020304" pitchFamily="18" charset="0"/>
              </a:rPr>
              <a:t>MxNet</a:t>
            </a:r>
            <a:r>
              <a:rPr lang="en-US" sz="900" dirty="0">
                <a:cs typeface="Times New Roman" panose="02020603050405020304" pitchFamily="18" charset="0"/>
              </a:rPr>
              <a:t>:</a:t>
            </a:r>
            <a:r>
              <a:rPr lang="en-US" sz="900" dirty="0">
                <a:solidFill>
                  <a:schemeClr val="tx1"/>
                </a:solidFill>
                <a:cs typeface="Times New Roman" panose="02020603050405020304" pitchFamily="18" charset="0"/>
              </a:rPr>
              <a:t> (</a:t>
            </a:r>
            <a:r>
              <a:rPr lang="en-US" sz="900" dirty="0">
                <a:solidFill>
                  <a:schemeClr val="tx1"/>
                </a:solidFill>
                <a:cs typeface="Times New Roman" panose="02020603050405020304" pitchFamily="18" charset="0"/>
                <a:hlinkClick r:id="rId7"/>
              </a:rPr>
              <a:t>https://github.com/dmlc/mxnet/</a:t>
            </a:r>
            <a:r>
              <a:rPr lang="en-US" sz="900" dirty="0">
                <a:solidFill>
                  <a:schemeClr val="tx1"/>
                </a:solidFill>
                <a:cs typeface="Times New Roman" panose="02020603050405020304" pitchFamily="18" charset="0"/>
              </a:rPr>
              <a:t>), revision 5efd91a71f36fea483e882b0358c8d46b5a7aa20. Dummy data was used. Inference was measured with “benchmark_score.py”, training was measured with a modified version of benchmark_score.py which also runs backward propagation. Topology specs from </a:t>
            </a:r>
            <a:r>
              <a:rPr lang="en-US" sz="900" dirty="0">
                <a:solidFill>
                  <a:schemeClr val="tx1"/>
                </a:solidFill>
                <a:cs typeface="Times New Roman" panose="02020603050405020304" pitchFamily="18" charset="0"/>
                <a:hlinkClick r:id="rId8"/>
              </a:rPr>
              <a:t>https://github.com/dmlc/mxnet/tree/master/example/image-classification/symbols</a:t>
            </a:r>
            <a:r>
              <a:rPr lang="en-US" sz="900" dirty="0">
                <a:solidFill>
                  <a:schemeClr val="tx1"/>
                </a:solidFill>
                <a:cs typeface="Times New Roman" panose="02020603050405020304" pitchFamily="18" charset="0"/>
              </a:rPr>
              <a:t>. GCC 4.8.5, Intel MKL small libraries version 2018.0.20170425.</a:t>
            </a:r>
          </a:p>
          <a:p>
            <a:pPr marL="128588" indent="-128588">
              <a:buFontTx/>
              <a:buChar char="-"/>
            </a:pPr>
            <a:r>
              <a:rPr lang="en-US" sz="900" dirty="0">
                <a:cs typeface="Times New Roman" panose="02020603050405020304" pitchFamily="18" charset="0"/>
              </a:rPr>
              <a:t>Neon: </a:t>
            </a:r>
            <a:r>
              <a:rPr lang="en-US" sz="900" dirty="0">
                <a:solidFill>
                  <a:schemeClr val="tx1"/>
                </a:solidFill>
                <a:cs typeface="Times New Roman" panose="02020603050405020304" pitchFamily="18" charset="0"/>
              </a:rPr>
              <a:t>ZP/MKL_CHWN branch commit id:52bd02acb947a2adabb8a227166a7da5d9123b6d. Dummy data was used. The main.py script was used for benchmarking , in </a:t>
            </a:r>
            <a:r>
              <a:rPr lang="en-US" sz="900" dirty="0" err="1">
                <a:solidFill>
                  <a:schemeClr val="tx1"/>
                </a:solidFill>
                <a:cs typeface="Times New Roman" panose="02020603050405020304" pitchFamily="18" charset="0"/>
              </a:rPr>
              <a:t>mkl</a:t>
            </a:r>
            <a:r>
              <a:rPr lang="en-US" sz="900" dirty="0">
                <a:solidFill>
                  <a:schemeClr val="tx1"/>
                </a:solidFill>
                <a:cs typeface="Times New Roman" panose="02020603050405020304" pitchFamily="18" charset="0"/>
              </a:rPr>
              <a:t> mode. ICC version used : 17.0.3 20170404, Intel MKL small libraries version 2018.0.20170425. </a:t>
            </a:r>
          </a:p>
        </p:txBody>
      </p:sp>
      <p:sp>
        <p:nvSpPr>
          <p:cNvPr id="8" name="Rectangle 7"/>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2086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91142" y="792333"/>
            <a:ext cx="8392484" cy="3969449"/>
          </a:xfrm>
        </p:spPr>
        <p:txBody>
          <a:bodyPr>
            <a:normAutofit/>
          </a:bodyPr>
          <a:lstStyle/>
          <a:p>
            <a:r>
              <a:rPr lang="pt-BR" sz="1200" dirty="0">
                <a:solidFill>
                  <a:schemeClr val="tx1"/>
                </a:solidFill>
                <a:cs typeface="Times New Roman" panose="02020603050405020304" pitchFamily="18" charset="0"/>
              </a:rPr>
              <a:t>Platform: 2S Intel</a:t>
            </a:r>
            <a:r>
              <a:rPr lang="en-US" sz="1200" dirty="0">
                <a:solidFill>
                  <a:schemeClr val="tx1"/>
                </a:solidFill>
              </a:rPr>
              <a:t>®</a:t>
            </a:r>
            <a:r>
              <a:rPr lang="pt-BR" sz="1200" dirty="0">
                <a:solidFill>
                  <a:schemeClr val="tx1"/>
                </a:solidFill>
                <a:cs typeface="Times New Roman" panose="02020603050405020304" pitchFamily="18" charset="0"/>
              </a:rPr>
              <a:t> Xeon</a:t>
            </a:r>
            <a:r>
              <a:rPr lang="en-US" sz="1200" dirty="0">
                <a:solidFill>
                  <a:schemeClr val="tx1"/>
                </a:solidFill>
              </a:rPr>
              <a:t>®</a:t>
            </a:r>
            <a:r>
              <a:rPr lang="pt-BR" sz="1200" dirty="0">
                <a:solidFill>
                  <a:schemeClr val="tx1"/>
                </a:solidFill>
                <a:cs typeface="Times New Roman" panose="02020603050405020304" pitchFamily="18" charset="0"/>
              </a:rPr>
              <a:t> CPU E5-2697 v2 @ 2.70GHz (12 cores), HT enabled, turbo enabled, scaling governor set to “performance” via intel_pstate driver, 256GB DDR3-1600 ECC RAM. CentOS Linux release 7.3.1611 (Core), Linux kernel 3.10.0-514.21.1.el7.x86_64. SSD: Intel® SSD 520 Series 240GB, 2.5in SATA 6Gb/s, 25nm, MLC</a:t>
            </a:r>
            <a:r>
              <a:rPr lang="en-US" sz="1200" dirty="0">
                <a:solidFill>
                  <a:schemeClr val="tx1"/>
                </a:solidFill>
              </a:rPr>
              <a:t>.</a:t>
            </a:r>
            <a:endParaRPr lang="en-US" sz="1200" dirty="0">
              <a:solidFill>
                <a:schemeClr val="tx1"/>
              </a:solidFill>
              <a:cs typeface="Times New Roman" panose="02020603050405020304" pitchFamily="18" charset="0"/>
            </a:endParaRPr>
          </a:p>
          <a:p>
            <a:r>
              <a:rPr lang="en-US" sz="900" b="1" dirty="0">
                <a:cs typeface="Times New Roman" panose="02020603050405020304" pitchFamily="18" charset="0"/>
              </a:rPr>
              <a:t>Performance measured with</a:t>
            </a:r>
            <a:r>
              <a:rPr lang="en-US" sz="900" dirty="0">
                <a:cs typeface="Times New Roman" panose="02020603050405020304" pitchFamily="18" charset="0"/>
              </a:rPr>
              <a:t>: </a:t>
            </a:r>
            <a:r>
              <a:rPr lang="en-US" sz="900" dirty="0">
                <a:solidFill>
                  <a:schemeClr val="tx1"/>
                </a:solidFill>
                <a:cs typeface="Times New Roman" panose="02020603050405020304" pitchFamily="18" charset="0"/>
              </a:rPr>
              <a:t>Environment variables: KMP_AFFINITY='granularity=fine, compact,1,0‘, OMP_NUM_THREADS=24, </a:t>
            </a:r>
            <a:r>
              <a:rPr lang="pt-BR" sz="900" dirty="0">
                <a:solidFill>
                  <a:schemeClr val="tx1"/>
                </a:solidFill>
                <a:cs typeface="Times New Roman" panose="02020603050405020304" pitchFamily="18" charset="0"/>
              </a:rPr>
              <a:t>CPU Freq set with </a:t>
            </a:r>
            <a:r>
              <a:rPr lang="en-US" sz="900" dirty="0" err="1">
                <a:solidFill>
                  <a:schemeClr val="tx1"/>
                </a:solidFill>
                <a:cs typeface="Times New Roman" panose="02020603050405020304" pitchFamily="18" charset="0"/>
              </a:rPr>
              <a:t>cpupower</a:t>
            </a:r>
            <a:r>
              <a:rPr lang="en-US" sz="900" dirty="0">
                <a:solidFill>
                  <a:schemeClr val="tx1"/>
                </a:solidFill>
                <a:cs typeface="Times New Roman" panose="02020603050405020304" pitchFamily="18" charset="0"/>
              </a:rPr>
              <a:t> frequency-set -d 2.7G -u 3.5G -g performance</a:t>
            </a:r>
          </a:p>
          <a:p>
            <a:r>
              <a:rPr lang="en-US" sz="900" b="1" dirty="0">
                <a:cs typeface="Times New Roman" panose="02020603050405020304" pitchFamily="18" charset="0"/>
              </a:rPr>
              <a:t>Deep Learning Frameworks:</a:t>
            </a:r>
          </a:p>
          <a:p>
            <a:pPr marL="128588" indent="-128588">
              <a:buFontTx/>
              <a:buChar char="-"/>
            </a:pPr>
            <a:r>
              <a:rPr lang="en-US" sz="900" dirty="0">
                <a:cs typeface="Times New Roman" panose="02020603050405020304" pitchFamily="18" charset="0"/>
              </a:rPr>
              <a:t>Caffe: </a:t>
            </a:r>
            <a:r>
              <a:rPr lang="en-US" sz="900" dirty="0">
                <a:solidFill>
                  <a:schemeClr val="tx1"/>
                </a:solidFill>
                <a:cs typeface="Times New Roman" panose="02020603050405020304" pitchFamily="18" charset="0"/>
              </a:rPr>
              <a:t>(</a:t>
            </a:r>
            <a:r>
              <a:rPr lang="en-US" sz="900" dirty="0">
                <a:solidFill>
                  <a:schemeClr val="tx1"/>
                </a:solidFill>
                <a:cs typeface="Times New Roman" panose="02020603050405020304" pitchFamily="18" charset="0"/>
                <a:hlinkClick r:id="rId2"/>
              </a:rPr>
              <a:t>http://github.com/intel/caffe/</a:t>
            </a:r>
            <a:r>
              <a:rPr lang="en-US" sz="900" dirty="0">
                <a:solidFill>
                  <a:schemeClr val="tx1"/>
                </a:solidFill>
                <a:cs typeface="Times New Roman" panose="02020603050405020304" pitchFamily="18" charset="0"/>
              </a:rPr>
              <a:t>), revision b0ef3236528a2c7d2988f249d347d5fdae831236. Inference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a:t>
            </a:r>
            <a:r>
              <a:rPr lang="en-US" sz="900" dirty="0" err="1">
                <a:solidFill>
                  <a:schemeClr val="tx1"/>
                </a:solidFill>
                <a:cs typeface="Times New Roman" panose="02020603050405020304" pitchFamily="18" charset="0"/>
              </a:rPr>
              <a:t>forward_only</a:t>
            </a:r>
            <a:r>
              <a:rPr lang="en-US" sz="900" dirty="0">
                <a:solidFill>
                  <a:schemeClr val="tx1"/>
                </a:solidFill>
                <a:cs typeface="Times New Roman" panose="02020603050405020304" pitchFamily="18" charset="0"/>
              </a:rPr>
              <a:t>” command, training measured with “</a:t>
            </a:r>
            <a:r>
              <a:rPr lang="en-US" sz="900" dirty="0" err="1">
                <a:solidFill>
                  <a:schemeClr val="tx1"/>
                </a:solidFill>
                <a:cs typeface="Times New Roman" panose="02020603050405020304" pitchFamily="18" charset="0"/>
              </a:rPr>
              <a:t>caffe</a:t>
            </a:r>
            <a:r>
              <a:rPr lang="en-US" sz="900" dirty="0">
                <a:solidFill>
                  <a:schemeClr val="tx1"/>
                </a:solidFill>
                <a:cs typeface="Times New Roman" panose="02020603050405020304" pitchFamily="18" charset="0"/>
              </a:rPr>
              <a:t> time” command. </a:t>
            </a:r>
            <a:r>
              <a:rPr lang="pt-BR" sz="900" dirty="0">
                <a:solidFill>
                  <a:schemeClr val="tx1"/>
                </a:solidFill>
                <a:cs typeface="Times New Roman" panose="02020603050405020304" pitchFamily="18" charset="0"/>
              </a:rPr>
              <a:t>For “ConvNet” topologies, dummy dataset was used. For other topologies, data was stored on local storage and cached in memory before training</a:t>
            </a:r>
            <a:r>
              <a:rPr lang="en-US" sz="900" dirty="0">
                <a:solidFill>
                  <a:schemeClr val="tx1"/>
                </a:solidFill>
                <a:cs typeface="Times New Roman" panose="02020603050405020304" pitchFamily="18" charset="0"/>
              </a:rPr>
              <a:t>. Topology specs from </a:t>
            </a:r>
            <a:r>
              <a:rPr lang="en-US" sz="900" dirty="0">
                <a:solidFill>
                  <a:schemeClr val="tx1"/>
                </a:solidFill>
                <a:cs typeface="Times New Roman" panose="02020603050405020304" pitchFamily="18" charset="0"/>
                <a:hlinkClick r:id="rId3"/>
              </a:rPr>
              <a:t>https://github.com/intel/caffe/tree/master/models/intel_optimized_models</a:t>
            </a:r>
            <a:r>
              <a:rPr lang="en-US" sz="900" dirty="0">
                <a:solidFill>
                  <a:schemeClr val="tx1"/>
                </a:solidFill>
                <a:cs typeface="Times New Roman" panose="02020603050405020304" pitchFamily="18" charset="0"/>
              </a:rPr>
              <a:t> (GoogLeNet, AlexNet, and ResNet-50), </a:t>
            </a:r>
            <a:r>
              <a:rPr lang="en-US" sz="900" dirty="0">
                <a:solidFill>
                  <a:schemeClr val="tx1"/>
                </a:solidFill>
                <a:cs typeface="Times New Roman" panose="02020603050405020304" pitchFamily="18" charset="0"/>
                <a:hlinkClick r:id="rId4"/>
              </a:rPr>
              <a:t>https://github.com/intel/caffe/tree/master/models/default_vgg_19</a:t>
            </a:r>
            <a:r>
              <a:rPr lang="en-US" sz="900" dirty="0">
                <a:solidFill>
                  <a:schemeClr val="tx1"/>
                </a:solidFill>
                <a:cs typeface="Times New Roman" panose="02020603050405020304" pitchFamily="18" charset="0"/>
              </a:rPr>
              <a:t> (VGG-19), and </a:t>
            </a:r>
            <a:r>
              <a:rPr lang="en-US" sz="900" dirty="0">
                <a:solidFill>
                  <a:schemeClr val="tx1"/>
                </a:solidFill>
                <a:cs typeface="Times New Roman" panose="02020603050405020304" pitchFamily="18" charset="0"/>
                <a:hlinkClick r:id="rId5"/>
              </a:rPr>
              <a:t>https://github.com/soumith/convnet-benchmarks/tree/master/caffe/imagenet_winners</a:t>
            </a:r>
            <a:r>
              <a:rPr lang="en-US" sz="900" dirty="0">
                <a:solidFill>
                  <a:schemeClr val="tx1"/>
                </a:solidFill>
                <a:cs typeface="Times New Roman" panose="02020603050405020304" pitchFamily="18" charset="0"/>
              </a:rPr>
              <a:t> (</a:t>
            </a:r>
            <a:r>
              <a:rPr lang="en-US" sz="900" dirty="0" err="1">
                <a:solidFill>
                  <a:schemeClr val="tx1"/>
                </a:solidFill>
                <a:cs typeface="Times New Roman" panose="02020603050405020304" pitchFamily="18" charset="0"/>
              </a:rPr>
              <a:t>ConvNet</a:t>
            </a:r>
            <a:r>
              <a:rPr lang="en-US" sz="900" dirty="0">
                <a:solidFill>
                  <a:schemeClr val="tx1"/>
                </a:solidFill>
                <a:cs typeface="Times New Roman" panose="02020603050405020304" pitchFamily="18" charset="0"/>
              </a:rPr>
              <a:t> benchmarks; files were updated to use newer Caffe </a:t>
            </a:r>
            <a:r>
              <a:rPr lang="en-US" sz="900" dirty="0" err="1">
                <a:solidFill>
                  <a:schemeClr val="tx1"/>
                </a:solidFill>
                <a:cs typeface="Times New Roman" panose="02020603050405020304" pitchFamily="18" charset="0"/>
              </a:rPr>
              <a:t>prototxt</a:t>
            </a:r>
            <a:r>
              <a:rPr lang="en-US" sz="900" dirty="0">
                <a:solidFill>
                  <a:schemeClr val="tx1"/>
                </a:solidFill>
                <a:cs typeface="Times New Roman" panose="02020603050405020304" pitchFamily="18" charset="0"/>
              </a:rPr>
              <a:t> format but are functionally equivalent). GCC 4.8.5, Intel MKL small libraries version 2017.0.2.20170110.</a:t>
            </a:r>
          </a:p>
        </p:txBody>
      </p:sp>
      <p:sp>
        <p:nvSpPr>
          <p:cNvPr id="7" name="Rectangle 6"/>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24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459422" y="933703"/>
            <a:ext cx="8221987" cy="1445212"/>
          </a:xfrm>
          <a:prstGeom prst="rect">
            <a:avLst/>
          </a:prstGeom>
        </p:spPr>
        <p:txBody>
          <a:bodyPr wrap="square">
            <a:spAutoFit/>
          </a:bodyPr>
          <a:lstStyle/>
          <a:p>
            <a:pPr defTabSz="456789"/>
            <a:r>
              <a:rPr lang="en-US" sz="799" dirty="0">
                <a:solidFill>
                  <a:srgbClr val="005695"/>
                </a:solidFill>
                <a:latin typeface="Intel Clear"/>
              </a:rPr>
              <a:t>Intel® Caffe: Intel internal version of Caffe</a:t>
            </a:r>
          </a:p>
          <a:p>
            <a:pPr defTabSz="456789"/>
            <a:endParaRPr lang="en-US" sz="799" dirty="0">
              <a:solidFill>
                <a:srgbClr val="005695"/>
              </a:solidFill>
              <a:latin typeface="Intel Clear"/>
            </a:endParaRPr>
          </a:p>
          <a:p>
            <a:pPr defTabSz="456789"/>
            <a:r>
              <a:rPr lang="en-US" sz="799" b="1" dirty="0">
                <a:solidFill>
                  <a:srgbClr val="005695"/>
                </a:solidFill>
                <a:latin typeface="Intel Clear"/>
              </a:rPr>
              <a:t>Intel® </a:t>
            </a:r>
            <a:r>
              <a:rPr lang="en-US" sz="799" b="1" dirty="0" err="1">
                <a:solidFill>
                  <a:srgbClr val="005695"/>
                </a:solidFill>
                <a:latin typeface="Intel Clear"/>
              </a:rPr>
              <a:t>Arria</a:t>
            </a:r>
            <a:r>
              <a:rPr lang="en-US" sz="799" b="1" dirty="0">
                <a:solidFill>
                  <a:srgbClr val="005695"/>
                </a:solidFill>
                <a:latin typeface="Intel Clear"/>
              </a:rPr>
              <a:t> 10 – 1150 FPGA energy efficiency on </a:t>
            </a:r>
            <a:r>
              <a:rPr lang="en-US" sz="799" b="1" dirty="0" err="1">
                <a:solidFill>
                  <a:srgbClr val="005695"/>
                </a:solidFill>
                <a:latin typeface="Intel Clear"/>
              </a:rPr>
              <a:t>Caffe</a:t>
            </a:r>
            <a:r>
              <a:rPr lang="en-US" sz="799" b="1" dirty="0">
                <a:solidFill>
                  <a:srgbClr val="005695"/>
                </a:solidFill>
                <a:latin typeface="Intel Clear"/>
              </a:rPr>
              <a:t>/</a:t>
            </a:r>
            <a:r>
              <a:rPr lang="en-US" sz="799" b="1" dirty="0" err="1">
                <a:solidFill>
                  <a:srgbClr val="005695"/>
                </a:solidFill>
                <a:latin typeface="Intel Clear"/>
              </a:rPr>
              <a:t>AlexNet</a:t>
            </a:r>
            <a:r>
              <a:rPr lang="en-US" sz="799" b="1" dirty="0">
                <a:solidFill>
                  <a:srgbClr val="005695"/>
                </a:solidFill>
                <a:latin typeface="Intel Clear"/>
              </a:rPr>
              <a:t> up to 25 </a:t>
            </a:r>
            <a:r>
              <a:rPr lang="en-US" sz="799" b="1" dirty="0" err="1">
                <a:solidFill>
                  <a:srgbClr val="005695"/>
                </a:solidFill>
                <a:latin typeface="Intel Clear"/>
              </a:rPr>
              <a:t>img</a:t>
            </a:r>
            <a:r>
              <a:rPr lang="en-US" sz="799" b="1" dirty="0">
                <a:solidFill>
                  <a:srgbClr val="005695"/>
                </a:solidFill>
                <a:latin typeface="Intel Clear"/>
              </a:rPr>
              <a:t>/s/w with FP16 at 297MHz</a:t>
            </a:r>
          </a:p>
          <a:p>
            <a:pPr defTabSz="456789"/>
            <a:r>
              <a:rPr lang="en-US" sz="799" dirty="0">
                <a:solidFill>
                  <a:srgbClr val="005695"/>
                </a:solidFill>
                <a:latin typeface="Intel Clear"/>
              </a:rPr>
              <a:t>Vanilla </a:t>
            </a:r>
            <a:r>
              <a:rPr lang="en-US" sz="799" dirty="0" err="1">
                <a:solidFill>
                  <a:srgbClr val="005695"/>
                </a:solidFill>
                <a:latin typeface="Intel Clear"/>
              </a:rPr>
              <a:t>AlexNet</a:t>
            </a:r>
            <a:r>
              <a:rPr lang="en-US" sz="799" dirty="0">
                <a:solidFill>
                  <a:srgbClr val="005695"/>
                </a:solidFill>
                <a:latin typeface="Intel Clear"/>
              </a:rPr>
              <a:t> Classification Implementation as specified by http://www.cs.toronto.edu/~fritz/absps/imagenet.pdf, Training Parameters taken from Caffe open-source Framework are 224x224x3 Input, 1000x1 Output, FP16 with Shared Block-Exponents, All compute layers (incl. Fully Connected) done on the FPGA except for </a:t>
            </a:r>
            <a:r>
              <a:rPr lang="en-US" sz="799" dirty="0" err="1">
                <a:solidFill>
                  <a:srgbClr val="005695"/>
                </a:solidFill>
                <a:latin typeface="Intel Clear"/>
              </a:rPr>
              <a:t>Softmax</a:t>
            </a:r>
            <a:r>
              <a:rPr lang="en-US" sz="799" dirty="0">
                <a:solidFill>
                  <a:srgbClr val="005695"/>
                </a:solidFill>
                <a:latin typeface="Intel Clear"/>
              </a:rPr>
              <a:t>, Arria 10-1150 FPGA, -1 Speed Grade on Altera PCIe </a:t>
            </a:r>
            <a:r>
              <a:rPr lang="en-US" sz="799" dirty="0" err="1">
                <a:solidFill>
                  <a:srgbClr val="005695"/>
                </a:solidFill>
                <a:latin typeface="Intel Clear"/>
              </a:rPr>
              <a:t>DevKit</a:t>
            </a:r>
            <a:r>
              <a:rPr lang="en-US" sz="799" dirty="0">
                <a:solidFill>
                  <a:srgbClr val="005695"/>
                </a:solidFill>
                <a:latin typeface="Intel Clear"/>
              </a:rPr>
              <a:t> with x72 DDR4 @ 1333 MHz, Power measured through on-board power monitor </a:t>
            </a:r>
          </a:p>
          <a:p>
            <a:pPr defTabSz="456789"/>
            <a:r>
              <a:rPr lang="en-US" sz="799" dirty="0">
                <a:solidFill>
                  <a:srgbClr val="005695"/>
                </a:solidFill>
                <a:latin typeface="Intel Clear"/>
              </a:rPr>
              <a:t>(FPGA POWER ONLY), ACDS 16.1 Internal Builds + OpenCL SDK 16.1 Internal Build, Compute machine is an HP Z620 Workstation, Xeon E5-1660 at 3.3 GHz with 32GB RAM. The Xeon is not used for compute.</a:t>
            </a:r>
          </a:p>
          <a:p>
            <a:pPr defTabSz="456789"/>
            <a:endParaRPr lang="en-US" sz="799" dirty="0">
              <a:solidFill>
                <a:srgbClr val="005695"/>
              </a:solidFill>
              <a:latin typeface="Intel Clear"/>
            </a:endParaRPr>
          </a:p>
          <a:p>
            <a:pPr defTabSz="456789"/>
            <a:r>
              <a:rPr lang="en-US" sz="799" dirty="0">
                <a:solidFill>
                  <a:srgbClr val="005695"/>
                </a:solidFill>
                <a:latin typeface="Intel Clear"/>
              </a:rPr>
              <a:t>Projected data comes from verified deterministic model of DLA IP implementation on FPGA</a:t>
            </a:r>
          </a:p>
          <a:p>
            <a:pPr defTabSz="456789"/>
            <a:endParaRPr lang="en-US" sz="799" dirty="0">
              <a:solidFill>
                <a:srgbClr val="005695"/>
              </a:solidFill>
              <a:latin typeface="Intel Clear"/>
            </a:endParaRPr>
          </a:p>
        </p:txBody>
      </p:sp>
      <p:sp>
        <p:nvSpPr>
          <p:cNvPr id="7" name="TextBox 6"/>
          <p:cNvSpPr txBox="1"/>
          <p:nvPr/>
        </p:nvSpPr>
        <p:spPr>
          <a:xfrm>
            <a:off x="2309830" y="4903548"/>
            <a:ext cx="4011979" cy="169120"/>
          </a:xfrm>
          <a:prstGeom prst="rect">
            <a:avLst/>
          </a:prstGeom>
          <a:noFill/>
        </p:spPr>
        <p:txBody>
          <a:bodyPr vert="horz" wrap="square" lIns="0" tIns="0" rIns="0" bIns="0" rtlCol="0">
            <a:spAutoFit/>
          </a:bodyPr>
          <a:lstStyle/>
          <a:p>
            <a:pPr algn="ctr" defTabSz="342591"/>
            <a:r>
              <a:rPr lang="en-US" sz="1099" dirty="0">
                <a:solidFill>
                  <a:prstClr val="white"/>
                </a:solidFill>
                <a:latin typeface="Intel Clear"/>
              </a:rPr>
              <a:t>Intel Confidential</a:t>
            </a:r>
          </a:p>
        </p:txBody>
      </p:sp>
      <p:sp>
        <p:nvSpPr>
          <p:cNvPr id="2" name="TextBox 1"/>
          <p:cNvSpPr txBox="1"/>
          <p:nvPr/>
        </p:nvSpPr>
        <p:spPr>
          <a:xfrm>
            <a:off x="534951" y="2578686"/>
            <a:ext cx="8070927" cy="368990"/>
          </a:xfrm>
          <a:prstGeom prst="rect">
            <a:avLst/>
          </a:prstGeom>
          <a:noFill/>
        </p:spPr>
        <p:txBody>
          <a:bodyPr vert="horz" wrap="square" lIns="0" tIns="0" rIns="0" bIns="0" rtlCol="0">
            <a:spAutoFit/>
          </a:bodyPr>
          <a:lstStyle/>
          <a:p>
            <a:pPr defTabSz="456789"/>
            <a:r>
              <a:rPr lang="en-US" sz="799" dirty="0">
                <a:solidFill>
                  <a:srgbClr val="005695"/>
                </a:solidFill>
                <a:latin typeface="Intel Clear"/>
              </a:rPr>
              <a:t>© 2017 Intel Corporation.  Intel, the Intel logo, Altera, ARRIA, CYCLONE, ENPIRION, MAX, NIOS, QUARTUS and STRATIX words and logos are trademarks of Intel Corporation or its subsidiaries in the U.S. and/or other countries. Other marks and brands may be claimed as the property of others. </a:t>
            </a:r>
          </a:p>
          <a:p>
            <a:pPr defTabSz="456789"/>
            <a:r>
              <a:rPr lang="en-US" sz="799" dirty="0">
                <a:solidFill>
                  <a:srgbClr val="005695"/>
                </a:solidFill>
                <a:latin typeface="Intel Clear"/>
              </a:rPr>
              <a:t>* Other marks and brands may be claimed as the property of others. </a:t>
            </a:r>
          </a:p>
        </p:txBody>
      </p:sp>
      <p:sp>
        <p:nvSpPr>
          <p:cNvPr id="8" name="Rectangle 7"/>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97375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428314" y="3326856"/>
            <a:ext cx="2101809" cy="1390806"/>
          </a:xfrm>
          <a:prstGeom prst="rect">
            <a:avLst/>
          </a:prstGeom>
        </p:spPr>
      </p:pic>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Bigger Datasets</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7</a:t>
            </a:fld>
            <a:endParaRPr lang="uk-UA"/>
          </a:p>
        </p:txBody>
      </p:sp>
      <p:sp>
        <p:nvSpPr>
          <p:cNvPr id="6" name="Rectangle 5"/>
          <p:cNvSpPr/>
          <p:nvPr/>
        </p:nvSpPr>
        <p:spPr>
          <a:xfrm>
            <a:off x="455611" y="1175326"/>
            <a:ext cx="8139749" cy="2846933"/>
          </a:xfrm>
          <a:prstGeom prst="rect">
            <a:avLst/>
          </a:prstGeom>
        </p:spPr>
        <p:txBody>
          <a:bodyPr wrap="square">
            <a:spAutoFit/>
          </a:bodyPr>
          <a:lstStyle/>
          <a:p>
            <a:pPr>
              <a:spcBef>
                <a:spcPts val="600"/>
              </a:spcBef>
            </a:pPr>
            <a:r>
              <a:rPr lang="en-US" dirty="0">
                <a:solidFill>
                  <a:srgbClr val="0071C5">
                    <a:lumMod val="50000"/>
                  </a:srgbClr>
                </a:solidFill>
              </a:rPr>
              <a:t>In 2020, it is expected </a:t>
            </a:r>
            <a:r>
              <a:rPr lang="en-US" dirty="0" smtClean="0">
                <a:solidFill>
                  <a:srgbClr val="0071C5">
                    <a:lumMod val="50000"/>
                  </a:srgbClr>
                </a:solidFill>
              </a:rPr>
              <a:t>that:</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The average internet user will generate ~1.5 GB of traffic per </a:t>
            </a:r>
            <a:r>
              <a:rPr lang="en-US" dirty="0" smtClean="0">
                <a:solidFill>
                  <a:srgbClr val="0071C5">
                    <a:lumMod val="50000"/>
                  </a:srgbClr>
                </a:solidFill>
              </a:rPr>
              <a:t>day. </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A </a:t>
            </a:r>
            <a:r>
              <a:rPr lang="en-US" dirty="0" smtClean="0">
                <a:solidFill>
                  <a:srgbClr val="0071C5">
                    <a:lumMod val="50000"/>
                  </a:srgbClr>
                </a:solidFill>
              </a:rPr>
              <a:t>smart hospital </a:t>
            </a:r>
            <a:r>
              <a:rPr lang="en-US" dirty="0">
                <a:solidFill>
                  <a:srgbClr val="0071C5">
                    <a:lumMod val="50000"/>
                  </a:srgbClr>
                </a:solidFill>
              </a:rPr>
              <a:t>will generate 3,000 </a:t>
            </a:r>
            <a:r>
              <a:rPr lang="en-US" dirty="0" smtClean="0">
                <a:solidFill>
                  <a:srgbClr val="0071C5">
                    <a:lumMod val="50000"/>
                  </a:srgbClr>
                </a:solidFill>
              </a:rPr>
              <a:t>GB/day.</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Self-driving cars are </a:t>
            </a:r>
            <a:r>
              <a:rPr lang="en-US" dirty="0" smtClean="0">
                <a:solidFill>
                  <a:srgbClr val="0071C5">
                    <a:lumMod val="50000"/>
                  </a:srgbClr>
                </a:solidFill>
              </a:rPr>
              <a:t>each generating </a:t>
            </a:r>
            <a:r>
              <a:rPr lang="en-US" dirty="0">
                <a:solidFill>
                  <a:srgbClr val="0071C5">
                    <a:lumMod val="50000"/>
                  </a:srgbClr>
                </a:solidFill>
              </a:rPr>
              <a:t>over 4,000 </a:t>
            </a:r>
            <a:r>
              <a:rPr lang="en-US" dirty="0" smtClean="0">
                <a:solidFill>
                  <a:srgbClr val="0071C5">
                    <a:lumMod val="50000"/>
                  </a:srgbClr>
                </a:solidFill>
              </a:rPr>
              <a:t>GB/day.</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C</a:t>
            </a:r>
            <a:r>
              <a:rPr lang="en-US" dirty="0" smtClean="0">
                <a:solidFill>
                  <a:srgbClr val="0071C5">
                    <a:lumMod val="50000"/>
                  </a:srgbClr>
                </a:solidFill>
              </a:rPr>
              <a:t>onnected planes </a:t>
            </a:r>
            <a:r>
              <a:rPr lang="en-US" dirty="0">
                <a:solidFill>
                  <a:srgbClr val="0071C5">
                    <a:lumMod val="50000"/>
                  </a:srgbClr>
                </a:solidFill>
              </a:rPr>
              <a:t>will generate 40,000 gigabytes per </a:t>
            </a:r>
            <a:r>
              <a:rPr lang="en-US" dirty="0" smtClean="0">
                <a:solidFill>
                  <a:srgbClr val="0071C5">
                    <a:lumMod val="50000"/>
                  </a:srgbClr>
                </a:solidFill>
              </a:rPr>
              <a:t>day.</a:t>
            </a:r>
            <a:endParaRPr lang="en-US" dirty="0">
              <a:solidFill>
                <a:srgbClr val="0071C5">
                  <a:lumMod val="50000"/>
                </a:srgbClr>
              </a:solidFill>
            </a:endParaRPr>
          </a:p>
          <a:p>
            <a:pPr marL="285750" indent="-285750">
              <a:spcBef>
                <a:spcPts val="600"/>
              </a:spcBef>
              <a:buFont typeface="Arial" charset="0"/>
              <a:buChar char="•"/>
            </a:pPr>
            <a:r>
              <a:rPr lang="en-US" dirty="0">
                <a:solidFill>
                  <a:srgbClr val="0071C5">
                    <a:lumMod val="50000"/>
                  </a:srgbClr>
                </a:solidFill>
              </a:rPr>
              <a:t>A connected factory will generate 1 million gigabytes per </a:t>
            </a:r>
            <a:r>
              <a:rPr lang="en-US" dirty="0" smtClean="0">
                <a:solidFill>
                  <a:srgbClr val="0071C5">
                    <a:lumMod val="50000"/>
                  </a:srgbClr>
                </a:solidFill>
              </a:rPr>
              <a:t>day.</a:t>
            </a:r>
            <a:endParaRPr lang="en-US" dirty="0">
              <a:solidFill>
                <a:srgbClr val="0071C5">
                  <a:lumMod val="50000"/>
                </a:srgbClr>
              </a:solidFill>
            </a:endParaRPr>
          </a:p>
          <a:p>
            <a:pPr marL="285750" indent="-285750">
              <a:spcBef>
                <a:spcPts val="600"/>
              </a:spcBef>
              <a:buFont typeface="Arial" charset="0"/>
              <a:buChar char="•"/>
            </a:pPr>
            <a:endParaRPr lang="en-US" dirty="0">
              <a:solidFill>
                <a:srgbClr val="0071C5">
                  <a:lumMod val="50000"/>
                </a:srgbClr>
              </a:solidFill>
            </a:endParaRPr>
          </a:p>
          <a:p>
            <a:pPr>
              <a:spcBef>
                <a:spcPts val="600"/>
              </a:spcBef>
            </a:pPr>
            <a:endParaRPr lang="en-US" dirty="0">
              <a:solidFill>
                <a:srgbClr val="0071C5">
                  <a:lumMod val="50000"/>
                </a:srgbClr>
              </a:solidFill>
            </a:endParaRPr>
          </a:p>
        </p:txBody>
      </p:sp>
      <p:pic>
        <p:nvPicPr>
          <p:cNvPr id="10" name="Picture 9"/>
          <p:cNvPicPr>
            <a:picLocks noChangeAspect="1"/>
          </p:cNvPicPr>
          <p:nvPr/>
        </p:nvPicPr>
        <p:blipFill rotWithShape="1">
          <a:blip r:embed="rId4"/>
          <a:srcRect t="6005" r="32002" b="14296"/>
          <a:stretch/>
        </p:blipFill>
        <p:spPr>
          <a:xfrm>
            <a:off x="6730925" y="3326856"/>
            <a:ext cx="1954288" cy="1274437"/>
          </a:xfrm>
          <a:prstGeom prst="rect">
            <a:avLst/>
          </a:prstGeom>
        </p:spPr>
      </p:pic>
    </p:spTree>
    <p:extLst>
      <p:ext uri="{BB962C8B-B14F-4D97-AF65-F5344CB8AC3E}">
        <p14:creationId xmlns:p14="http://schemas.microsoft.com/office/powerpoint/2010/main" val="1644022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par>
                          <p:cTn id="28" fill="hold">
                            <p:stCondLst>
                              <p:cond delay="500"/>
                            </p:stCondLst>
                            <p:childTnLst>
                              <p:par>
                                <p:cTn id="29" presetID="2" presetClass="entr" presetSubtype="2"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1+#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Effect transition="in" filter="fade">
                                      <p:cBhvr>
                                        <p:cTn id="37" dur="500"/>
                                        <p:tgtEl>
                                          <p:spTgt spid="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457200" y="958850"/>
            <a:ext cx="8226426" cy="3802932"/>
          </a:xfrm>
        </p:spPr>
        <p:txBody>
          <a:bodyPr>
            <a:noAutofit/>
          </a:bodyPr>
          <a:lstStyle/>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INFERENCE using FP32 Batch Size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GoogleNet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v1 256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AlexNet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256. </a:t>
            </a:r>
          </a:p>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Software and workloads used in performance tests may have been optimized for performance only on Intel microprocessors.  Performance tests, such as SYSmark and MobileMark, are measured using specific computer systems, components, software, operations and functions.  Any change to any of those factors may cause the results to vary.  You should consult other information and performance tests to assist you in fully evaluating your contemplated purchases, including the performance of that product when combined with other products. For more complete information visit http://www.intel.com/performance  Source: Intel measured as of June 2017 Optimization Notice: Intel's compilers may or may not optimize to the same degree for non-Intel microprocessors for optimizations that are not unique to Intel microprocessors. These optimizations include SSE2, SSE3, and SSSE3 instruction sets and other optimizations. Intel does not guarantee the availability, functionality, or effectiveness of any optimization on microprocessors not manufactured by Intel. Microprocessor-dependent optimizations in this product are intended for use with Intel microprocessors. Certain optimizations not specific to Intel microarchitecture are reserved for Intel microprocessors. Please refer to the applicable product User and Reference Guides for more information regarding the specific instruction sets covered by this notice. </a:t>
            </a:r>
          </a:p>
          <a:p>
            <a:pPr>
              <a:spcBef>
                <a:spcPts val="300"/>
              </a:spcBef>
            </a:pP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Configurations 40, 41: </a:t>
            </a:r>
          </a:p>
          <a:p>
            <a:pPr>
              <a:spcBef>
                <a:spcPts val="300"/>
              </a:spcBef>
            </a:pP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Platform: 2S Intel</a:t>
            </a:r>
            <a:r>
              <a:rPr lang="en-US" sz="800" dirty="0">
                <a:solidFill>
                  <a:schemeClr val="tx1">
                    <a:lumMod val="50000"/>
                    <a:lumOff val="50000"/>
                  </a:schemeClr>
                </a:solidFill>
                <a:latin typeface="Arial Narrow" panose="020B0606020202030204" pitchFamily="34" charset="0"/>
              </a:rPr>
              <a:t>®</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 Xeon</a:t>
            </a:r>
            <a:r>
              <a:rPr lang="en-US" sz="800" dirty="0">
                <a:solidFill>
                  <a:schemeClr val="tx1">
                    <a:lumMod val="50000"/>
                    <a:lumOff val="50000"/>
                  </a:schemeClr>
                </a:solidFill>
                <a:latin typeface="Arial Narrow" panose="020B0606020202030204" pitchFamily="34" charset="0"/>
              </a:rPr>
              <a:t>®</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 Platinum 8180 CPU @ 2.50GHz (28 cores), HT disabled, turbo disabled, scaling governor set to “performance” via intel_pstate driver, 384GB DDR4-2666 ECC RAM. CentOS Linux release 7.3.1611 (Core), Linux kernel 3.10.0-514.10.2.el7.x86_64. SSD: Intel® SSD DC S3700 Series (800GB, 2.5in SATA 6Gb/s, 25nm, MLC).  </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Performance measured with: Environment variables: KMP_AFFINITY='granularity=fine, compact‘, OMP_NUM_THREADS=56,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CPU Freq set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cpupower</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frequency-set -d 2.5G -u 3.8G -g performance.  Deep Learning Frameworks: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2"/>
              </a:rPr>
              <a:t>http://github.com/intel/caffe/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revision f96b759f71b2281835f690af267158b82b150b5c. Inference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forward_only</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command,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For “ConvNet” topologies, dummy dataset was used. For other topologies, data was stored on local storage and cached in memory before training</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Topology specs from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3"/>
              </a:rPr>
              <a:t>https://github.com/intel/caffe/tree/master/models/intel_optimized_models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(GoogLeNet, AlexNet, and ResNet-50),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4"/>
              </a:rPr>
              <a:t>https://github.com/intel/caffe/tree/master/models/default_vgg_19</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(VGG-19), and </a:t>
            </a:r>
            <a:r>
              <a:rPr lang="en-US" sz="800" dirty="0">
                <a:solidFill>
                  <a:schemeClr val="tx1">
                    <a:lumMod val="50000"/>
                    <a:lumOff val="50000"/>
                  </a:schemeClr>
                </a:solidFill>
                <a:latin typeface="Arial Narrow" panose="020B0606020202030204" pitchFamily="34" charset="0"/>
                <a:cs typeface="Times New Roman" panose="02020603050405020304" pitchFamily="18" charset="0"/>
                <a:hlinkClick r:id="rId5"/>
              </a:rPr>
              <a:t>https://github.com/soumith/convnet-benchmarks/tree/master/caffe/imagenet_winners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benchmarks; files were updated to use newer Caffe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prototxt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format but are functionally equivalent). </a:t>
            </a:r>
            <a:r>
              <a:rPr lang="pt-BR" sz="800" dirty="0">
                <a:solidFill>
                  <a:schemeClr val="tx1">
                    <a:lumMod val="50000"/>
                    <a:lumOff val="50000"/>
                  </a:schemeClr>
                </a:solidFill>
                <a:latin typeface="Arial Narrow" panose="020B0606020202030204" pitchFamily="34" charset="0"/>
                <a:cs typeface="Times New Roman" panose="02020603050405020304" pitchFamily="18" charset="0"/>
              </a:rPr>
              <a:t>Intel C++ compiler ver. 17.0.2 20170213, </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Intel MKL small libraries version 2018.0.20170425.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run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numactl</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-l“.</a:t>
            </a:r>
          </a:p>
          <a:p>
            <a:pPr>
              <a:spcBef>
                <a:spcPts val="300"/>
              </a:spcBef>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a:p>
            <a:pPr>
              <a:spcBef>
                <a:spcPts val="300"/>
              </a:spcBef>
            </a:pP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Platform: 2S Intel® Xeon® CPU E5-2699 v3 @ 2.30GHz (18 cores), HT enabled, turbo disabled, scaling governor set to “performance” via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intel_pstate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driver, 256GB DDR4-2133 ECC RAM.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CentOS</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Linux release 7.3.1611 (Core), Linux kernel 3.10.0-514.el7.x86_64. OS drive: Seagate* Enterprise ST2000NX0253 2 TB 2.5" Internal Hard Drive. Performance measured with: Environment variables: KMP_AFFINITY='granularity=fine, compact,1,0‘, OMP_NUM_THREADS=36, CPU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Freq</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set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cpupower</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frequency-set -d 2.3G -u 2.3G -g performance. Deep Learning Frameworks: Intel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(http://github.com/intel/caffe/), revision b0ef3236528a2c7d2988f249d347d5fdae831236. Inference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forward_only</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command,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For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topologies, dummy dataset was used. For other topologies, data was stored on local storage and cached in memory before training. Topology specs from https://github.com/intel/caffe/tree/master/models/intel_optimized_models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GoogLeNet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AlexNet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and ResNet-50), https://github.com/intel/caffe/tree/master/models/default_vgg_19 (VGG-19), and https://github.com/soumith/convnet-benchmarks/tree/master/caffe/imagenet_winners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benchmarks; files were updated to use newer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prototxt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format but are functionally equivalent). GCC 4.8.5, MKLML version 2017.0.2.20170110. BVLC-</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https://github.com/BVLC/caffe, Inference &amp; Training measured with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time” command.  For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ConvNet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topologies, dummy dataset was used. For other topologies, data was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st</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ored</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on local storage and cached in memory before training  BVLC </a:t>
            </a:r>
            <a:r>
              <a:rPr lang="en-US" sz="800" dirty="0" err="1">
                <a:solidFill>
                  <a:schemeClr val="tx1">
                    <a:lumMod val="50000"/>
                    <a:lumOff val="50000"/>
                  </a:schemeClr>
                </a:solidFill>
                <a:latin typeface="Arial Narrow" panose="020B0606020202030204" pitchFamily="34" charset="0"/>
                <a:cs typeface="Times New Roman" panose="02020603050405020304" pitchFamily="18" charset="0"/>
              </a:rPr>
              <a:t>Caffe</a:t>
            </a:r>
            <a:r>
              <a:rPr lang="en-US" sz="800" dirty="0">
                <a:solidFill>
                  <a:schemeClr val="tx1">
                    <a:lumMod val="50000"/>
                    <a:lumOff val="50000"/>
                  </a:schemeClr>
                </a:solidFill>
                <a:latin typeface="Arial Narrow" panose="020B0606020202030204" pitchFamily="34" charset="0"/>
                <a:cs typeface="Times New Roman" panose="02020603050405020304" pitchFamily="18" charset="0"/>
              </a:rPr>
              <a:t> (http://github.com/BVLC/caffe), revision 91b09280f5233cafc62954c98ce8bc4c204e7475 (commit date 5/14/2017). BLAS: atlas ver. 3.10.1.</a:t>
            </a:r>
          </a:p>
          <a:p>
            <a:pPr>
              <a:spcBef>
                <a:spcPts val="300"/>
              </a:spcBef>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a:p>
            <a:pPr marL="128588" indent="-128588">
              <a:spcBef>
                <a:spcPts val="300"/>
              </a:spcBef>
              <a:buFontTx/>
              <a:buChar char="-"/>
            </a:pPr>
            <a:endParaRPr lang="en-US" sz="800" dirty="0">
              <a:solidFill>
                <a:schemeClr val="tx1">
                  <a:lumMod val="50000"/>
                  <a:lumOff val="50000"/>
                </a:schemeClr>
              </a:solidFill>
              <a:latin typeface="Arial Narrow" panose="020B0606020202030204" pitchFamily="34" charset="0"/>
              <a:cs typeface="Times New Roman" panose="02020603050405020304" pitchFamily="18" charset="0"/>
            </a:endParaRPr>
          </a:p>
        </p:txBody>
      </p:sp>
      <p:sp>
        <p:nvSpPr>
          <p:cNvPr id="6" name="Rectangle 5">
            <a:extLst>
              <a:ext uri="{FF2B5EF4-FFF2-40B4-BE49-F238E27FC236}">
                <a16:creationId xmlns="" xmlns:a16="http://schemas.microsoft.com/office/drawing/2014/main" id="{ECA57CFD-3FBA-D74F-B611-605A8671FD5F}"/>
              </a:ext>
            </a:extLst>
          </p:cNvPr>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7915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872352" y="4824387"/>
            <a:ext cx="2133600" cy="273844"/>
          </a:xfrm>
          <a:prstGeom prst="rect">
            <a:avLst/>
          </a:prstGeom>
        </p:spPr>
        <p:txBody>
          <a:bodyPr/>
          <a:lstStyle/>
          <a:p>
            <a:fld id="{EE2556C5-CE8C-6547-B838-EA80C61A4AF7}" type="slidenum">
              <a:rPr lang="en-US" smtClean="0">
                <a:solidFill>
                  <a:prstClr val="white"/>
                </a:solidFill>
              </a:rPr>
              <a:pPr/>
              <a:t>71</a:t>
            </a:fld>
            <a:endParaRPr lang="en-US" dirty="0">
              <a:solidFill>
                <a:prstClr val="white"/>
              </a:solidFill>
            </a:endParaRPr>
          </a:p>
        </p:txBody>
      </p:sp>
      <p:sp>
        <p:nvSpPr>
          <p:cNvPr id="6" name="Title 1"/>
          <p:cNvSpPr txBox="1">
            <a:spLocks/>
          </p:cNvSpPr>
          <p:nvPr/>
        </p:nvSpPr>
        <p:spPr>
          <a:xfrm>
            <a:off x="455614" y="890003"/>
            <a:ext cx="8229600"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1100" dirty="0">
                <a:solidFill>
                  <a:srgbClr val="004280"/>
                </a:solidFill>
              </a:rPr>
              <a:t>Intel® and </a:t>
            </a:r>
            <a:r>
              <a:rPr lang="en-US" sz="1100" dirty="0" err="1">
                <a:solidFill>
                  <a:srgbClr val="004280"/>
                </a:solidFill>
              </a:rPr>
              <a:t>SURFsara</a:t>
            </a:r>
            <a:r>
              <a:rPr lang="en-US" sz="1100" dirty="0">
                <a:solidFill>
                  <a:srgbClr val="004280"/>
                </a:solidFill>
              </a:rPr>
              <a:t>* Research Collaboration </a:t>
            </a:r>
          </a:p>
          <a:p>
            <a:r>
              <a:rPr lang="en-US" sz="1100" dirty="0">
                <a:solidFill>
                  <a:srgbClr val="004280"/>
                </a:solidFill>
              </a:rPr>
              <a:t>MareNostrum4/BSC* Configuration Details</a:t>
            </a:r>
            <a:endParaRPr lang="en-US" sz="1100" dirty="0">
              <a:solidFill>
                <a:srgbClr val="004280"/>
              </a:solidFill>
              <a:latin typeface="Intel Clear" panose="020B0604020203020204" pitchFamily="34" charset="0"/>
            </a:endParaRPr>
          </a:p>
        </p:txBody>
      </p:sp>
      <p:sp>
        <p:nvSpPr>
          <p:cNvPr id="7" name="Content Placeholder 1"/>
          <p:cNvSpPr txBox="1">
            <a:spLocks/>
          </p:cNvSpPr>
          <p:nvPr/>
        </p:nvSpPr>
        <p:spPr>
          <a:xfrm>
            <a:off x="455615" y="1324343"/>
            <a:ext cx="8370334" cy="350004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Intel Clear"/>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Intel Clear"/>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Intel Clear"/>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Intel Clear"/>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Intel Clear"/>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75000"/>
              </a:lnSpc>
              <a:spcBef>
                <a:spcPts val="0"/>
              </a:spcBef>
            </a:pPr>
            <a:r>
              <a:rPr lang="en-US" sz="800" b="1" dirty="0">
                <a:solidFill>
                  <a:prstClr val="black"/>
                </a:solidFill>
              </a:rPr>
              <a:t>*MareNostrum4/Barcelona Supercomputing Center</a:t>
            </a:r>
            <a:r>
              <a:rPr lang="en-US" sz="800" dirty="0">
                <a:solidFill>
                  <a:prstClr val="black"/>
                </a:solidFill>
              </a:rPr>
              <a:t>: </a:t>
            </a:r>
            <a:r>
              <a:rPr lang="en-US" sz="800" dirty="0">
                <a:solidFill>
                  <a:prstClr val="black"/>
                </a:solidFill>
                <a:hlinkClick r:id="rId3"/>
              </a:rPr>
              <a:t>https://www.bsc.es/</a:t>
            </a:r>
            <a:endParaRPr lang="en-US" sz="800" dirty="0">
              <a:solidFill>
                <a:prstClr val="black"/>
              </a:solidFill>
            </a:endParaRPr>
          </a:p>
          <a:p>
            <a:pPr>
              <a:lnSpc>
                <a:spcPct val="75000"/>
              </a:lnSpc>
              <a:spcBef>
                <a:spcPts val="0"/>
              </a:spcBef>
            </a:pPr>
            <a:endParaRPr lang="en-US" sz="800" dirty="0">
              <a:solidFill>
                <a:prstClr val="black"/>
              </a:solidFill>
            </a:endParaRPr>
          </a:p>
          <a:p>
            <a:pPr>
              <a:lnSpc>
                <a:spcPct val="75000"/>
              </a:lnSpc>
              <a:spcBef>
                <a:spcPts val="0"/>
              </a:spcBef>
            </a:pPr>
            <a:r>
              <a:rPr lang="en-US" sz="800" b="1" dirty="0">
                <a:solidFill>
                  <a:prstClr val="black"/>
                </a:solidFill>
              </a:rPr>
              <a:t>Compute Nodes</a:t>
            </a:r>
            <a:r>
              <a:rPr lang="en-US" sz="800" dirty="0">
                <a:solidFill>
                  <a:prstClr val="black"/>
                </a:solidFill>
              </a:rPr>
              <a:t>: 2 sockets </a:t>
            </a:r>
            <a:r>
              <a:rPr lang="pt-BR" sz="800" dirty="0">
                <a:solidFill>
                  <a:prstClr val="black"/>
                </a:solidFill>
                <a:cs typeface="Times New Roman" panose="02020603050405020304" pitchFamily="18" charset="0"/>
              </a:rPr>
              <a:t>Intel</a:t>
            </a:r>
            <a:r>
              <a:rPr lang="en-US" sz="800" dirty="0">
                <a:solidFill>
                  <a:prstClr val="black"/>
                </a:solidFill>
              </a:rPr>
              <a:t>®</a:t>
            </a:r>
            <a:r>
              <a:rPr lang="pt-BR" sz="800" dirty="0">
                <a:solidFill>
                  <a:prstClr val="black"/>
                </a:solidFill>
                <a:cs typeface="Times New Roman" panose="02020603050405020304" pitchFamily="18" charset="0"/>
              </a:rPr>
              <a:t> Xeon</a:t>
            </a:r>
            <a:r>
              <a:rPr lang="en-US" sz="800" dirty="0">
                <a:solidFill>
                  <a:prstClr val="black"/>
                </a:solidFill>
              </a:rPr>
              <a:t>®</a:t>
            </a:r>
            <a:r>
              <a:rPr lang="pt-BR" sz="800" dirty="0">
                <a:solidFill>
                  <a:prstClr val="black"/>
                </a:solidFill>
                <a:cs typeface="Times New Roman" panose="02020603050405020304" pitchFamily="18" charset="0"/>
              </a:rPr>
              <a:t> Platinum 8160 </a:t>
            </a:r>
            <a:r>
              <a:rPr lang="en-US" sz="800" dirty="0">
                <a:solidFill>
                  <a:prstClr val="black"/>
                </a:solidFill>
              </a:rPr>
              <a:t>CPU with 24 cores each @ 2.10GHz for a total of 48 cores per node, 2 Threads per core, L1d 32K; L1i cache 32K; L2 cache 1024K; L3 cache 33792K, 96 GB of DDR4, Intel® Omni-Path Host Fabric Interface, dual-rail.  Software: Intel® MPI Library 2017 Update 4Intel® MPI Library 2019 Technical Preview OFI 1.5.0PSM2 w/ Multi-EP, 10 </a:t>
            </a:r>
            <a:r>
              <a:rPr lang="en-US" sz="800" dirty="0" err="1">
                <a:solidFill>
                  <a:prstClr val="black"/>
                </a:solidFill>
              </a:rPr>
              <a:t>Gbit</a:t>
            </a:r>
            <a:r>
              <a:rPr lang="en-US" sz="800" dirty="0">
                <a:solidFill>
                  <a:prstClr val="black"/>
                </a:solidFill>
              </a:rPr>
              <a:t> Ethernet, 200 GB local SSD, Red Hat* Enterprise Linux 6.7. </a:t>
            </a:r>
          </a:p>
          <a:p>
            <a:pPr>
              <a:lnSpc>
                <a:spcPct val="75000"/>
              </a:lnSpc>
              <a:spcBef>
                <a:spcPts val="0"/>
              </a:spcBef>
            </a:pPr>
            <a:endParaRPr lang="en-US" sz="800" dirty="0">
              <a:solidFill>
                <a:prstClr val="black"/>
              </a:solidFill>
            </a:endParaRPr>
          </a:p>
          <a:p>
            <a:pPr>
              <a:lnSpc>
                <a:spcPct val="75000"/>
              </a:lnSpc>
              <a:spcBef>
                <a:spcPts val="0"/>
              </a:spcBef>
            </a:pPr>
            <a:r>
              <a:rPr lang="en-US" sz="800" b="1" dirty="0">
                <a:solidFill>
                  <a:prstClr val="black"/>
                </a:solidFill>
              </a:rPr>
              <a:t>Intel® </a:t>
            </a:r>
            <a:r>
              <a:rPr lang="en-US" sz="800" b="1" dirty="0" err="1">
                <a:solidFill>
                  <a:prstClr val="black"/>
                </a:solidFill>
              </a:rPr>
              <a:t>Caffe</a:t>
            </a:r>
            <a:r>
              <a:rPr lang="en-US" sz="800" b="1" dirty="0">
                <a:solidFill>
                  <a:prstClr val="black"/>
                </a:solidFill>
              </a:rPr>
              <a:t>: Intel® version of </a:t>
            </a:r>
            <a:r>
              <a:rPr lang="en-US" sz="800" b="1" dirty="0" err="1">
                <a:solidFill>
                  <a:prstClr val="black"/>
                </a:solidFill>
              </a:rPr>
              <a:t>Caffe</a:t>
            </a:r>
            <a:r>
              <a:rPr lang="en-US" sz="800" dirty="0">
                <a:solidFill>
                  <a:prstClr val="black"/>
                </a:solidFill>
              </a:rPr>
              <a:t>;  </a:t>
            </a:r>
            <a:r>
              <a:rPr lang="en-US" sz="800" dirty="0">
                <a:solidFill>
                  <a:prstClr val="black"/>
                </a:solidFill>
                <a:cs typeface="Times New Roman" panose="02020603050405020304" pitchFamily="18" charset="0"/>
                <a:hlinkClick r:id="rId4"/>
              </a:rPr>
              <a:t>http://github.com/intel/caffe/</a:t>
            </a:r>
            <a:r>
              <a:rPr lang="en-US" sz="800" dirty="0">
                <a:solidFill>
                  <a:prstClr val="black"/>
                </a:solidFill>
                <a:cs typeface="Times New Roman" panose="02020603050405020304" pitchFamily="18" charset="0"/>
              </a:rPr>
              <a:t>, revision </a:t>
            </a:r>
            <a:r>
              <a:rPr lang="en-US" sz="800" dirty="0">
                <a:solidFill>
                  <a:prstClr val="black"/>
                </a:solidFill>
              </a:rPr>
              <a:t>8012927bf2bf70231cbc7ff55de0b1bc11de4a69</a:t>
            </a:r>
            <a:r>
              <a:rPr lang="en-US" sz="800" dirty="0">
                <a:solidFill>
                  <a:prstClr val="black"/>
                </a:solidFill>
                <a:cs typeface="Times New Roman" panose="02020603050405020304" pitchFamily="18" charset="0"/>
              </a:rPr>
              <a:t>.</a:t>
            </a:r>
          </a:p>
          <a:p>
            <a:pPr>
              <a:lnSpc>
                <a:spcPct val="75000"/>
              </a:lnSpc>
              <a:spcBef>
                <a:spcPts val="0"/>
              </a:spcBef>
            </a:pPr>
            <a:r>
              <a:rPr lang="en-US" sz="800" dirty="0">
                <a:solidFill>
                  <a:prstClr val="black"/>
                </a:solidFill>
              </a:rPr>
              <a:t>Intel®</a:t>
            </a:r>
            <a:r>
              <a:rPr lang="en-US" sz="800" dirty="0">
                <a:solidFill>
                  <a:prstClr val="black"/>
                </a:solidFill>
                <a:cs typeface="Times New Roman" panose="02020603050405020304" pitchFamily="18" charset="0"/>
              </a:rPr>
              <a:t> MKL version: </a:t>
            </a:r>
            <a:r>
              <a:rPr lang="nb-NO" sz="800" dirty="0">
                <a:solidFill>
                  <a:prstClr val="black"/>
                </a:solidFill>
              </a:rPr>
              <a:t>mklml_lnx_2018.0.20170425</a:t>
            </a:r>
            <a:r>
              <a:rPr lang="en-US" sz="800" dirty="0">
                <a:solidFill>
                  <a:prstClr val="black"/>
                </a:solidFill>
                <a:cs typeface="Times New Roman" panose="02020603050405020304" pitchFamily="18" charset="0"/>
              </a:rPr>
              <a:t>; I</a:t>
            </a:r>
            <a:r>
              <a:rPr lang="en-US" sz="800" dirty="0">
                <a:solidFill>
                  <a:prstClr val="black"/>
                </a:solidFill>
              </a:rPr>
              <a:t>ntel®</a:t>
            </a:r>
            <a:r>
              <a:rPr lang="en-US" sz="800" dirty="0">
                <a:solidFill>
                  <a:prstClr val="black"/>
                </a:solidFill>
                <a:cs typeface="Times New Roman" panose="02020603050405020304" pitchFamily="18" charset="0"/>
              </a:rPr>
              <a:t> MLSL version: </a:t>
            </a:r>
            <a:r>
              <a:rPr lang="nb-NO" sz="800" dirty="0">
                <a:solidFill>
                  <a:prstClr val="black"/>
                </a:solidFill>
              </a:rPr>
              <a:t>l_mlsl_2017.1.016</a:t>
            </a:r>
            <a:endParaRPr lang="en-US" sz="800" dirty="0">
              <a:solidFill>
                <a:prstClr val="black"/>
              </a:solidFill>
              <a:cs typeface="Times New Roman" panose="02020603050405020304" pitchFamily="18" charset="0"/>
            </a:endParaRPr>
          </a:p>
          <a:p>
            <a:pPr>
              <a:lnSpc>
                <a:spcPct val="75000"/>
              </a:lnSpc>
              <a:spcBef>
                <a:spcPts val="0"/>
              </a:spcBef>
            </a:pPr>
            <a:endParaRPr lang="en-US" sz="800" dirty="0">
              <a:solidFill>
                <a:prstClr val="black"/>
              </a:solidFill>
              <a:cs typeface="Times New Roman" panose="02020603050405020304" pitchFamily="18" charset="0"/>
            </a:endParaRPr>
          </a:p>
          <a:p>
            <a:pPr>
              <a:lnSpc>
                <a:spcPct val="75000"/>
              </a:lnSpc>
              <a:spcBef>
                <a:spcPts val="0"/>
              </a:spcBef>
            </a:pPr>
            <a:r>
              <a:rPr lang="en-US" sz="800" b="1" dirty="0">
                <a:solidFill>
                  <a:prstClr val="black"/>
                </a:solidFill>
                <a:cs typeface="Times New Roman" panose="02020603050405020304" pitchFamily="18" charset="0"/>
              </a:rPr>
              <a:t>Model</a:t>
            </a:r>
            <a:r>
              <a:rPr lang="en-US" sz="800" dirty="0">
                <a:solidFill>
                  <a:prstClr val="black"/>
                </a:solidFill>
                <a:cs typeface="Times New Roman" panose="02020603050405020304" pitchFamily="18" charset="0"/>
              </a:rPr>
              <a:t>: Topology specs from </a:t>
            </a:r>
            <a:r>
              <a:rPr lang="en-US" sz="800" dirty="0">
                <a:solidFill>
                  <a:prstClr val="black"/>
                </a:solidFill>
                <a:cs typeface="Times New Roman" panose="02020603050405020304" pitchFamily="18" charset="0"/>
                <a:hlinkClick r:id="rId5"/>
              </a:rPr>
              <a:t>https://github.com/intel/caffe/tree/master/models/intel_optimized_models</a:t>
            </a:r>
            <a:r>
              <a:rPr lang="en-US" sz="800" dirty="0">
                <a:solidFill>
                  <a:prstClr val="black"/>
                </a:solidFill>
                <a:cs typeface="Times New Roman" panose="02020603050405020304" pitchFamily="18" charset="0"/>
              </a:rPr>
              <a:t> (ResNet-50) and modified for wide-RedNet-50. Batch size as stated in the performance chart</a:t>
            </a:r>
          </a:p>
          <a:p>
            <a:pPr>
              <a:lnSpc>
                <a:spcPct val="75000"/>
              </a:lnSpc>
              <a:spcBef>
                <a:spcPts val="0"/>
              </a:spcBef>
            </a:pPr>
            <a:endParaRPr lang="en-US" sz="800" dirty="0">
              <a:solidFill>
                <a:prstClr val="black"/>
              </a:solidFill>
            </a:endParaRPr>
          </a:p>
          <a:p>
            <a:pPr>
              <a:lnSpc>
                <a:spcPct val="75000"/>
              </a:lnSpc>
              <a:spcBef>
                <a:spcPts val="0"/>
              </a:spcBef>
            </a:pPr>
            <a:r>
              <a:rPr lang="en-US" sz="800" b="1" dirty="0">
                <a:solidFill>
                  <a:prstClr val="black"/>
                </a:solidFill>
              </a:rPr>
              <a:t>Time-To-Train</a:t>
            </a:r>
            <a:r>
              <a:rPr lang="en-US" sz="800" dirty="0">
                <a:solidFill>
                  <a:prstClr val="black"/>
                </a:solidFill>
              </a:rPr>
              <a:t>: measured using “train” command. Data copied to memory on all nodes in the cluster before training. No input image data transferred over the fabric while training;</a:t>
            </a:r>
          </a:p>
          <a:p>
            <a:pPr>
              <a:lnSpc>
                <a:spcPct val="75000"/>
              </a:lnSpc>
              <a:spcBef>
                <a:spcPts val="0"/>
              </a:spcBef>
            </a:pPr>
            <a:endParaRPr lang="en-US" sz="800" dirty="0">
              <a:solidFill>
                <a:prstClr val="black"/>
              </a:solidFill>
            </a:endParaRPr>
          </a:p>
          <a:p>
            <a:pPr>
              <a:lnSpc>
                <a:spcPct val="75000"/>
              </a:lnSpc>
              <a:spcBef>
                <a:spcPts val="0"/>
              </a:spcBef>
            </a:pPr>
            <a:r>
              <a:rPr lang="en-US" sz="800" b="1" dirty="0">
                <a:solidFill>
                  <a:prstClr val="black"/>
                </a:solidFill>
                <a:cs typeface="Times New Roman" panose="02020603050405020304" pitchFamily="18" charset="0"/>
              </a:rPr>
              <a:t>Performance measured with</a:t>
            </a:r>
            <a:r>
              <a:rPr lang="en-US" sz="800" dirty="0">
                <a:solidFill>
                  <a:prstClr val="black"/>
                </a:solidFill>
                <a:cs typeface="Times New Roman" panose="02020603050405020304" pitchFamily="18" charset="0"/>
              </a:rPr>
              <a:t>:</a:t>
            </a:r>
          </a:p>
          <a:p>
            <a:pPr>
              <a:lnSpc>
                <a:spcPct val="75000"/>
              </a:lnSpc>
              <a:spcBef>
                <a:spcPts val="0"/>
              </a:spcBef>
            </a:pPr>
            <a:r>
              <a:rPr lang="en-US" sz="800" dirty="0">
                <a:solidFill>
                  <a:prstClr val="black"/>
                </a:solidFill>
              </a:rPr>
              <a:t>export OMP_NUM_THREADS=44 (the remaining 4 cores are used for driving communication), export I_MPI_FABRICS=</a:t>
            </a:r>
            <a:r>
              <a:rPr lang="en-US" sz="800" dirty="0" err="1">
                <a:solidFill>
                  <a:prstClr val="black"/>
                </a:solidFill>
              </a:rPr>
              <a:t>tmi</a:t>
            </a:r>
            <a:r>
              <a:rPr lang="en-US" sz="800" dirty="0">
                <a:solidFill>
                  <a:prstClr val="black"/>
                </a:solidFill>
              </a:rPr>
              <a:t>, export I_MPI_TMI_PROVIDER=psm2</a:t>
            </a:r>
          </a:p>
          <a:p>
            <a:pPr>
              <a:lnSpc>
                <a:spcPct val="75000"/>
              </a:lnSpc>
              <a:spcBef>
                <a:spcPts val="0"/>
              </a:spcBef>
            </a:pPr>
            <a:endParaRPr lang="en-US" sz="800" dirty="0">
              <a:solidFill>
                <a:prstClr val="black"/>
              </a:solidFill>
              <a:cs typeface="Times New Roman" panose="02020603050405020304" pitchFamily="18" charset="0"/>
            </a:endParaRPr>
          </a:p>
          <a:p>
            <a:pPr>
              <a:lnSpc>
                <a:spcPct val="75000"/>
              </a:lnSpc>
              <a:spcBef>
                <a:spcPts val="0"/>
              </a:spcBef>
            </a:pPr>
            <a:r>
              <a:rPr lang="en-US" sz="800" dirty="0">
                <a:solidFill>
                  <a:prstClr val="black"/>
                </a:solidFill>
              </a:rPr>
              <a:t>OMP_NUM_THREADS=44 KMP_AFFINITY="</a:t>
            </a:r>
            <a:r>
              <a:rPr lang="en-US" sz="800" dirty="0" err="1">
                <a:solidFill>
                  <a:prstClr val="black"/>
                </a:solidFill>
              </a:rPr>
              <a:t>proclist</a:t>
            </a:r>
            <a:r>
              <a:rPr lang="en-US" sz="800" dirty="0">
                <a:solidFill>
                  <a:prstClr val="black"/>
                </a:solidFill>
              </a:rPr>
              <a:t>=[0-87],granularity=</a:t>
            </a:r>
            <a:r>
              <a:rPr lang="en-US" sz="800" dirty="0" err="1">
                <a:solidFill>
                  <a:prstClr val="black"/>
                </a:solidFill>
              </a:rPr>
              <a:t>thread,explicit</a:t>
            </a:r>
            <a:r>
              <a:rPr lang="en-US" sz="800" dirty="0">
                <a:solidFill>
                  <a:prstClr val="black"/>
                </a:solidFill>
              </a:rPr>
              <a:t>" KMP_HW_SUBSET=1t MLSL_NUM_SERVERS=4 </a:t>
            </a:r>
            <a:r>
              <a:rPr lang="en-US" sz="800" dirty="0" err="1">
                <a:solidFill>
                  <a:prstClr val="black"/>
                </a:solidFill>
              </a:rPr>
              <a:t>mpiexec.hydra</a:t>
            </a:r>
            <a:r>
              <a:rPr lang="en-US" sz="800" dirty="0">
                <a:solidFill>
                  <a:prstClr val="black"/>
                </a:solidFill>
              </a:rPr>
              <a:t> -PSM2 -l -n $SLURM_JOB_NUM_NODES -</a:t>
            </a:r>
            <a:r>
              <a:rPr lang="en-US" sz="800" dirty="0" err="1">
                <a:solidFill>
                  <a:prstClr val="black"/>
                </a:solidFill>
              </a:rPr>
              <a:t>ppn</a:t>
            </a:r>
            <a:r>
              <a:rPr lang="en-US" sz="800" dirty="0">
                <a:solidFill>
                  <a:prstClr val="black"/>
                </a:solidFill>
              </a:rPr>
              <a:t> 1 -f hosts2 -</a:t>
            </a:r>
            <a:r>
              <a:rPr lang="en-US" sz="800" dirty="0" err="1">
                <a:solidFill>
                  <a:prstClr val="black"/>
                </a:solidFill>
              </a:rPr>
              <a:t>genv</a:t>
            </a:r>
            <a:r>
              <a:rPr lang="en-US" sz="800" dirty="0">
                <a:solidFill>
                  <a:prstClr val="black"/>
                </a:solidFill>
              </a:rPr>
              <a:t> OMP_NUM_THREADS 44 -</a:t>
            </a:r>
            <a:r>
              <a:rPr lang="en-US" sz="800" dirty="0" err="1">
                <a:solidFill>
                  <a:prstClr val="black"/>
                </a:solidFill>
              </a:rPr>
              <a:t>env</a:t>
            </a:r>
            <a:r>
              <a:rPr lang="en-US" sz="800" dirty="0">
                <a:solidFill>
                  <a:prstClr val="black"/>
                </a:solidFill>
              </a:rPr>
              <a:t> KMP_AFFINITY "</a:t>
            </a:r>
            <a:r>
              <a:rPr lang="en-US" sz="800" dirty="0" err="1">
                <a:solidFill>
                  <a:prstClr val="black"/>
                </a:solidFill>
              </a:rPr>
              <a:t>proclist</a:t>
            </a:r>
            <a:r>
              <a:rPr lang="en-US" sz="800" dirty="0">
                <a:solidFill>
                  <a:prstClr val="black"/>
                </a:solidFill>
              </a:rPr>
              <a:t>=[0-87],granularity=</a:t>
            </a:r>
            <a:r>
              <a:rPr lang="en-US" sz="800" dirty="0" err="1">
                <a:solidFill>
                  <a:prstClr val="black"/>
                </a:solidFill>
              </a:rPr>
              <a:t>thread,explicit</a:t>
            </a:r>
            <a:r>
              <a:rPr lang="en-US" sz="800" dirty="0">
                <a:solidFill>
                  <a:prstClr val="black"/>
                </a:solidFill>
              </a:rPr>
              <a:t>" -</a:t>
            </a:r>
            <a:r>
              <a:rPr lang="en-US" sz="800" dirty="0" err="1">
                <a:solidFill>
                  <a:prstClr val="black"/>
                </a:solidFill>
              </a:rPr>
              <a:t>env</a:t>
            </a:r>
            <a:r>
              <a:rPr lang="en-US" sz="800" dirty="0">
                <a:solidFill>
                  <a:prstClr val="black"/>
                </a:solidFill>
              </a:rPr>
              <a:t> KMP_HW_SUBSET 1t -</a:t>
            </a:r>
            <a:r>
              <a:rPr lang="en-US" sz="800" dirty="0" err="1">
                <a:solidFill>
                  <a:prstClr val="black"/>
                </a:solidFill>
              </a:rPr>
              <a:t>genv</a:t>
            </a:r>
            <a:r>
              <a:rPr lang="en-US" sz="800" dirty="0">
                <a:solidFill>
                  <a:prstClr val="black"/>
                </a:solidFill>
              </a:rPr>
              <a:t> I_MPI_FABRICS </a:t>
            </a:r>
            <a:r>
              <a:rPr lang="en-US" sz="800" dirty="0" err="1">
                <a:solidFill>
                  <a:prstClr val="black"/>
                </a:solidFill>
              </a:rPr>
              <a:t>tmi</a:t>
            </a:r>
            <a:r>
              <a:rPr lang="en-US" sz="800" dirty="0">
                <a:solidFill>
                  <a:prstClr val="black"/>
                </a:solidFill>
              </a:rPr>
              <a:t> -</a:t>
            </a:r>
            <a:r>
              <a:rPr lang="en-US" sz="800" dirty="0" err="1">
                <a:solidFill>
                  <a:prstClr val="black"/>
                </a:solidFill>
              </a:rPr>
              <a:t>genv</a:t>
            </a:r>
            <a:r>
              <a:rPr lang="en-US" sz="800" dirty="0">
                <a:solidFill>
                  <a:prstClr val="black"/>
                </a:solidFill>
              </a:rPr>
              <a:t> I_MPI_HYDRA_BRANCH_COUNT $SLURM_JOB_NUM_NODES -</a:t>
            </a:r>
            <a:r>
              <a:rPr lang="en-US" sz="800" dirty="0" err="1">
                <a:solidFill>
                  <a:prstClr val="black"/>
                </a:solidFill>
              </a:rPr>
              <a:t>genv</a:t>
            </a:r>
            <a:r>
              <a:rPr lang="en-US" sz="800" dirty="0">
                <a:solidFill>
                  <a:prstClr val="black"/>
                </a:solidFill>
              </a:rPr>
              <a:t> I_MPI_HYDRA_PMI_CONNECT </a:t>
            </a:r>
            <a:r>
              <a:rPr lang="en-US" sz="800" dirty="0" err="1">
                <a:solidFill>
                  <a:prstClr val="black"/>
                </a:solidFill>
              </a:rPr>
              <a:t>alltoall</a:t>
            </a:r>
            <a:r>
              <a:rPr lang="en-US" sz="800" dirty="0">
                <a:solidFill>
                  <a:prstClr val="black"/>
                </a:solidFill>
              </a:rPr>
              <a:t> </a:t>
            </a:r>
            <a:r>
              <a:rPr lang="en-US" sz="800" dirty="0" err="1">
                <a:solidFill>
                  <a:prstClr val="black"/>
                </a:solidFill>
              </a:rPr>
              <a:t>sh</a:t>
            </a:r>
            <a:r>
              <a:rPr lang="en-US" sz="800" dirty="0">
                <a:solidFill>
                  <a:prstClr val="black"/>
                </a:solidFill>
              </a:rPr>
              <a:t> -c 'cat /ilsvrc12_train_lmdb_striped_64/data.mdb &gt; /dev/null ; cat /ilsvrc12_val_lmdb_striped_64/data.mdb &gt; /dev/null ; </a:t>
            </a:r>
            <a:r>
              <a:rPr lang="en-US" sz="800" dirty="0" err="1">
                <a:solidFill>
                  <a:prstClr val="black"/>
                </a:solidFill>
              </a:rPr>
              <a:t>ulimit</a:t>
            </a:r>
            <a:r>
              <a:rPr lang="en-US" sz="800" dirty="0">
                <a:solidFill>
                  <a:prstClr val="black"/>
                </a:solidFill>
              </a:rPr>
              <a:t> -u 8192 ; </a:t>
            </a:r>
            <a:r>
              <a:rPr lang="en-US" sz="800" dirty="0" err="1">
                <a:solidFill>
                  <a:prstClr val="black"/>
                </a:solidFill>
              </a:rPr>
              <a:t>ulimit</a:t>
            </a:r>
            <a:r>
              <a:rPr lang="en-US" sz="800" dirty="0">
                <a:solidFill>
                  <a:prstClr val="black"/>
                </a:solidFill>
              </a:rPr>
              <a:t> -a ; </a:t>
            </a:r>
            <a:r>
              <a:rPr lang="en-US" sz="800" dirty="0" err="1">
                <a:solidFill>
                  <a:prstClr val="black"/>
                </a:solidFill>
              </a:rPr>
              <a:t>numactl</a:t>
            </a:r>
            <a:r>
              <a:rPr lang="en-US" sz="800" dirty="0">
                <a:solidFill>
                  <a:prstClr val="black"/>
                </a:solidFill>
              </a:rPr>
              <a:t> -H ; /</a:t>
            </a:r>
            <a:r>
              <a:rPr lang="en-US" sz="800" dirty="0" err="1">
                <a:solidFill>
                  <a:prstClr val="black"/>
                </a:solidFill>
              </a:rPr>
              <a:t>caffe</a:t>
            </a:r>
            <a:r>
              <a:rPr lang="en-US" sz="800" dirty="0">
                <a:solidFill>
                  <a:prstClr val="black"/>
                </a:solidFill>
              </a:rPr>
              <a:t>/build/tools/</a:t>
            </a:r>
            <a:r>
              <a:rPr lang="en-US" sz="800" dirty="0" err="1">
                <a:solidFill>
                  <a:prstClr val="black"/>
                </a:solidFill>
              </a:rPr>
              <a:t>caffe</a:t>
            </a:r>
            <a:r>
              <a:rPr lang="en-US" sz="800" dirty="0">
                <a:solidFill>
                  <a:prstClr val="black"/>
                </a:solidFill>
              </a:rPr>
              <a:t> train --solver=/</a:t>
            </a:r>
            <a:r>
              <a:rPr lang="en-US" sz="800" dirty="0" err="1">
                <a:solidFill>
                  <a:prstClr val="black"/>
                </a:solidFill>
              </a:rPr>
              <a:t>caffe</a:t>
            </a:r>
            <a:r>
              <a:rPr lang="en-US" sz="800" dirty="0">
                <a:solidFill>
                  <a:prstClr val="black"/>
                </a:solidFill>
              </a:rPr>
              <a:t>/models/</a:t>
            </a:r>
            <a:r>
              <a:rPr lang="en-US" sz="800" dirty="0" err="1">
                <a:solidFill>
                  <a:prstClr val="black"/>
                </a:solidFill>
              </a:rPr>
              <a:t>intel_optimized_models</a:t>
            </a:r>
            <a:r>
              <a:rPr lang="en-US" sz="800" dirty="0">
                <a:solidFill>
                  <a:prstClr val="black"/>
                </a:solidFill>
              </a:rPr>
              <a:t>/</a:t>
            </a:r>
            <a:r>
              <a:rPr lang="en-US" sz="800" dirty="0" err="1">
                <a:solidFill>
                  <a:prstClr val="black"/>
                </a:solidFill>
              </a:rPr>
              <a:t>multinode</a:t>
            </a:r>
            <a:r>
              <a:rPr lang="en-US" sz="800" dirty="0">
                <a:solidFill>
                  <a:prstClr val="black"/>
                </a:solidFill>
              </a:rPr>
              <a:t>/resnet_50_256_nodes_8k_batch/</a:t>
            </a:r>
            <a:r>
              <a:rPr lang="en-US" sz="800" dirty="0" err="1">
                <a:solidFill>
                  <a:prstClr val="black"/>
                </a:solidFill>
              </a:rPr>
              <a:t>solver_poly_quick_large.prototxt</a:t>
            </a:r>
            <a:r>
              <a:rPr lang="en-US" sz="800" dirty="0">
                <a:solidFill>
                  <a:prstClr val="black"/>
                </a:solidFill>
              </a:rPr>
              <a:t> -engine "MKL2017" </a:t>
            </a:r>
          </a:p>
        </p:txBody>
      </p:sp>
      <p:sp>
        <p:nvSpPr>
          <p:cNvPr id="5" name="TextBox 4"/>
          <p:cNvSpPr txBox="1"/>
          <p:nvPr/>
        </p:nvSpPr>
        <p:spPr>
          <a:xfrm>
            <a:off x="5840164" y="4985955"/>
            <a:ext cx="2370842" cy="123111"/>
          </a:xfrm>
          <a:prstGeom prst="rect">
            <a:avLst/>
          </a:prstGeom>
          <a:noFill/>
        </p:spPr>
        <p:txBody>
          <a:bodyPr vert="horz" wrap="none" lIns="0" tIns="0" rIns="0" bIns="0" rtlCol="0">
            <a:spAutoFit/>
          </a:bodyPr>
          <a:lstStyle/>
          <a:p>
            <a:pPr defTabSz="457189"/>
            <a:r>
              <a:rPr lang="en-US" sz="800" dirty="0">
                <a:solidFill>
                  <a:prstClr val="white"/>
                </a:solidFill>
              </a:rPr>
              <a:t>Intel® HPC Developer Conference, Nov 11-12, 2017</a:t>
            </a:r>
          </a:p>
        </p:txBody>
      </p:sp>
      <p:sp>
        <p:nvSpPr>
          <p:cNvPr id="9" name="TextBox 8"/>
          <p:cNvSpPr txBox="1"/>
          <p:nvPr/>
        </p:nvSpPr>
        <p:spPr>
          <a:xfrm>
            <a:off x="225697" y="4539347"/>
            <a:ext cx="7260101" cy="215444"/>
          </a:xfrm>
          <a:prstGeom prst="rect">
            <a:avLst/>
          </a:prstGeom>
          <a:noFill/>
        </p:spPr>
        <p:txBody>
          <a:bodyPr wrap="square" rtlCol="0">
            <a:spAutoFit/>
          </a:bodyPr>
          <a:lstStyle/>
          <a:p>
            <a:r>
              <a:rPr lang="en-US" sz="800" dirty="0">
                <a:solidFill>
                  <a:srgbClr val="000000"/>
                </a:solidFill>
              </a:rPr>
              <a:t>*SURFsara B.V. is the Dutch national high-performance computing and e-Science support center. Amsterdam Science Park, Amsterdam, The Netherlands.</a:t>
            </a:r>
            <a:endParaRPr lang="en-US" sz="800" dirty="0">
              <a:solidFill>
                <a:srgbClr val="000000"/>
              </a:solidFill>
              <a:ea typeface="Intel Clear" panose="020B0604020203020204" pitchFamily="34" charset="0"/>
              <a:cs typeface="Intel Clear" panose="020B0604020203020204" pitchFamily="34" charset="0"/>
            </a:endParaRPr>
          </a:p>
        </p:txBody>
      </p:sp>
      <p:sp>
        <p:nvSpPr>
          <p:cNvPr id="10" name="Rectangle 9"/>
          <p:cNvSpPr/>
          <p:nvPr/>
        </p:nvSpPr>
        <p:spPr>
          <a:xfrm>
            <a:off x="236923" y="4369724"/>
            <a:ext cx="8380602" cy="200055"/>
          </a:xfrm>
          <a:prstGeom prst="rect">
            <a:avLst/>
          </a:prstGeom>
        </p:spPr>
        <p:txBody>
          <a:bodyPr wrap="square">
            <a:spAutoFit/>
          </a:bodyPr>
          <a:lstStyle/>
          <a:p>
            <a:pPr defTabSz="457189"/>
            <a:r>
              <a:rPr lang="en-US" sz="700" b="1" dirty="0">
                <a:solidFill>
                  <a:prstClr val="black"/>
                </a:solidFill>
                <a:latin typeface="Arial Narrow" panose="020B0606020202030204" pitchFamily="34" charset="0"/>
              </a:rPr>
              <a:t>SURFsara blog: </a:t>
            </a:r>
            <a:r>
              <a:rPr lang="en-US" sz="700" b="1" dirty="0">
                <a:solidFill>
                  <a:prstClr val="black"/>
                </a:solidFill>
                <a:latin typeface="Arial Narrow" panose="020B0606020202030204" pitchFamily="34" charset="0"/>
                <a:hlinkClick r:id="rId6"/>
              </a:rPr>
              <a:t>https://blog.surf.nl/en/imagenet-1k-training-on-intel-xeon-phi-in-less-than-40-minutes/</a:t>
            </a:r>
            <a:r>
              <a:rPr lang="en-US" sz="700" b="1" dirty="0">
                <a:solidFill>
                  <a:prstClr val="black"/>
                </a:solidFill>
                <a:latin typeface="Arial Narrow" panose="020B0606020202030204" pitchFamily="34" charset="0"/>
              </a:rPr>
              <a:t> ; </a:t>
            </a:r>
            <a:r>
              <a:rPr lang="en-US" sz="700" b="1" dirty="0">
                <a:solidFill>
                  <a:prstClr val="black"/>
                </a:solidFill>
                <a:latin typeface="Arial Narrow" panose="020B0606020202030204" pitchFamily="34" charset="0"/>
                <a:ea typeface="Intel Clear" panose="020B0604020203020204" pitchFamily="34" charset="0"/>
                <a:cs typeface="Intel Clear" panose="020B0604020203020204" pitchFamily="34" charset="0"/>
              </a:rPr>
              <a:t>Researchers: Valeriu Codreanu, Ph.D. (PI).; Damian Podareanu, MSc; SURFsara* &amp;  Vikram Saletore, Ph.D. (co-PI): Intel Corp.</a:t>
            </a:r>
          </a:p>
        </p:txBody>
      </p:sp>
      <p:sp>
        <p:nvSpPr>
          <p:cNvPr id="11" name="Rounded Rectangle 10"/>
          <p:cNvSpPr/>
          <p:nvPr/>
        </p:nvSpPr>
        <p:spPr>
          <a:xfrm>
            <a:off x="54496" y="4786884"/>
            <a:ext cx="1049642" cy="281178"/>
          </a:xfrm>
          <a:prstGeom prst="round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Config 2</a:t>
            </a:r>
          </a:p>
        </p:txBody>
      </p:sp>
      <p:sp>
        <p:nvSpPr>
          <p:cNvPr id="12" name="Rectangle 11">
            <a:extLst>
              <a:ext uri="{FF2B5EF4-FFF2-40B4-BE49-F238E27FC236}">
                <a16:creationId xmlns="" xmlns:a16="http://schemas.microsoft.com/office/drawing/2014/main" id="{EADBB13F-1A7E-B448-BED2-31007BC56A29}"/>
              </a:ext>
            </a:extLst>
          </p:cNvPr>
          <p:cNvSpPr/>
          <p:nvPr/>
        </p:nvSpPr>
        <p:spPr>
          <a:xfrm>
            <a:off x="3197" y="65432"/>
            <a:ext cx="9140803" cy="784189"/>
          </a:xfrm>
          <a:prstGeom prst="rect">
            <a:avLst/>
          </a:prstGeom>
        </p:spPr>
        <p:txBody>
          <a:bodyPr wrap="square">
            <a:spAutoFit/>
          </a:bodyPr>
          <a:lstStyle/>
          <a:p>
            <a:pPr algn="ctr" defTabSz="457178"/>
            <a:r>
              <a:rPr lang="en-US" sz="4496"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rPr>
              <a:t>Configuration details (cont’d)</a:t>
            </a:r>
            <a:endParaRPr lang="en-US" sz="2797" dirty="0">
              <a:solidFill>
                <a:srgbClr val="003C71"/>
              </a:solidFill>
              <a:effectLst>
                <a:glow rad="127000">
                  <a:srgbClr val="0071C5">
                    <a:alpha val="2000"/>
                  </a:srgbClr>
                </a:glow>
              </a:effectLst>
              <a:latin typeface="Intel Clear Pr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6543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 name="Title 1"/>
          <p:cNvSpPr txBox="1">
            <a:spLocks noGrp="1"/>
          </p:cNvSpPr>
          <p:nvPr>
            <p:ph type="ctrTitle"/>
          </p:nvPr>
        </p:nvSpPr>
        <p:spPr>
          <a:xfrm>
            <a:off x="147505" y="1497330"/>
            <a:ext cx="9362256" cy="2788921"/>
          </a:xfrm>
          <a:prstGeom prst="rect">
            <a:avLst/>
          </a:prstGeom>
        </p:spPr>
        <p:txBody>
          <a:bodyPr/>
          <a:lstStyle/>
          <a:p>
            <a:r>
              <a:t>Appendix</a:t>
            </a: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r>
              <a:rPr lang="en-US" dirty="0" smtClean="0"/>
              <a:t>Download and Install Frameworks </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73</a:t>
            </a:fld>
            <a:endParaRPr lang="uk-UA"/>
          </a:p>
        </p:txBody>
      </p:sp>
      <p:sp>
        <p:nvSpPr>
          <p:cNvPr id="6" name="Rectangle 5"/>
          <p:cNvSpPr/>
          <p:nvPr/>
        </p:nvSpPr>
        <p:spPr>
          <a:xfrm>
            <a:off x="455611" y="1175326"/>
            <a:ext cx="8139749" cy="1477328"/>
          </a:xfrm>
          <a:prstGeom prst="rect">
            <a:avLst/>
          </a:prstGeom>
        </p:spPr>
        <p:txBody>
          <a:bodyPr wrap="square">
            <a:spAutoFit/>
          </a:bodyPr>
          <a:lstStyle/>
          <a:p>
            <a:r>
              <a:rPr lang="en-US" dirty="0"/>
              <a:t>To </a:t>
            </a:r>
            <a:r>
              <a:rPr lang="en-US" dirty="0" smtClean="0"/>
              <a:t>download Intel® </a:t>
            </a:r>
            <a:r>
              <a:rPr lang="en-US" dirty="0"/>
              <a:t>optimized frameworks, as well as install </a:t>
            </a:r>
            <a:r>
              <a:rPr lang="en-US" dirty="0" smtClean="0"/>
              <a:t>documentation, </a:t>
            </a:r>
            <a:r>
              <a:rPr lang="en-US" dirty="0"/>
              <a:t>you can go to </a:t>
            </a:r>
            <a:r>
              <a:rPr lang="en-US" dirty="0" smtClean="0"/>
              <a:t>https</a:t>
            </a:r>
            <a:r>
              <a:rPr lang="en-US" dirty="0"/>
              <a:t>://software.intel.com/en-us/ai-academy/frameworks.</a:t>
            </a:r>
            <a:endParaRPr lang="en-US" dirty="0" smtClean="0"/>
          </a:p>
          <a:p>
            <a:endParaRPr lang="en-US" dirty="0"/>
          </a:p>
          <a:p>
            <a:r>
              <a:rPr lang="en-US" dirty="0"/>
              <a:t>This webpage contains links to GitHub* pages to download the optimized </a:t>
            </a:r>
            <a:r>
              <a:rPr lang="en-US" dirty="0" smtClean="0"/>
              <a:t>frameworks.</a:t>
            </a:r>
            <a:endParaRPr lang="en-US" dirty="0"/>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2104899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Install Intel</a:t>
            </a:r>
            <a:r>
              <a:rPr lang="en-US" dirty="0"/>
              <a:t>® Distribution for </a:t>
            </a:r>
            <a:r>
              <a:rPr lang="en-US" dirty="0" smtClean="0"/>
              <a:t>Python*</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74</a:t>
            </a:fld>
            <a:endParaRPr lang="uk-UA"/>
          </a:p>
        </p:txBody>
      </p:sp>
      <p:sp>
        <p:nvSpPr>
          <p:cNvPr id="7" name="Rectangle 6"/>
          <p:cNvSpPr/>
          <p:nvPr/>
        </p:nvSpPr>
        <p:spPr>
          <a:xfrm>
            <a:off x="455612" y="1175326"/>
            <a:ext cx="7726575" cy="3400931"/>
          </a:xfrm>
          <a:prstGeom prst="rect">
            <a:avLst/>
          </a:prstGeom>
        </p:spPr>
        <p:txBody>
          <a:bodyPr wrap="square">
            <a:spAutoFit/>
          </a:bodyPr>
          <a:lstStyle/>
          <a:p>
            <a:pPr marL="228600" indent="-228600">
              <a:spcBef>
                <a:spcPts val="600"/>
              </a:spcBef>
              <a:buAutoNum type="arabicPeriod"/>
            </a:pPr>
            <a:r>
              <a:rPr lang="en-US" dirty="0" smtClean="0"/>
              <a:t>Install </a:t>
            </a:r>
            <a:r>
              <a:rPr lang="en-US" dirty="0"/>
              <a:t>Anaconda </a:t>
            </a:r>
            <a:r>
              <a:rPr lang="en-US" dirty="0" smtClean="0">
                <a:hlinkClick r:id="rId3"/>
              </a:rPr>
              <a:t>www.continuum.io/downloads</a:t>
            </a:r>
            <a:endParaRPr lang="en-US" dirty="0"/>
          </a:p>
          <a:p>
            <a:pPr marL="228600" indent="-228600">
              <a:spcBef>
                <a:spcPts val="600"/>
              </a:spcBef>
              <a:buAutoNum type="arabicPeriod"/>
            </a:pPr>
            <a:r>
              <a:rPr lang="en-US" dirty="0"/>
              <a:t>Choose Intel </a:t>
            </a:r>
            <a:r>
              <a:rPr lang="en-US" dirty="0" smtClean="0"/>
              <a:t>Packages: </a:t>
            </a:r>
            <a:r>
              <a:rPr lang="en-US" dirty="0" err="1" smtClean="0"/>
              <a:t>conda</a:t>
            </a:r>
            <a:r>
              <a:rPr lang="en-US" dirty="0" smtClean="0"/>
              <a:t> </a:t>
            </a:r>
            <a:r>
              <a:rPr lang="en-US" dirty="0" err="1"/>
              <a:t>config</a:t>
            </a:r>
            <a:r>
              <a:rPr lang="en-US" dirty="0"/>
              <a:t> --add </a:t>
            </a:r>
            <a:r>
              <a:rPr lang="en-US" dirty="0" smtClean="0"/>
              <a:t>channels intel</a:t>
            </a:r>
            <a:endParaRPr lang="en-US" dirty="0"/>
          </a:p>
          <a:p>
            <a:pPr marL="228600" indent="-228600">
              <a:spcBef>
                <a:spcPts val="600"/>
              </a:spcBef>
              <a:buAutoNum type="arabicPeriod"/>
            </a:pPr>
            <a:r>
              <a:rPr lang="en-US" dirty="0"/>
              <a:t>Create the environment: </a:t>
            </a:r>
            <a:r>
              <a:rPr lang="en-US" dirty="0" err="1"/>
              <a:t>conda</a:t>
            </a:r>
            <a:r>
              <a:rPr lang="en-US" dirty="0"/>
              <a:t> create –n intelpython3 intelpython3_full python=3</a:t>
            </a:r>
          </a:p>
          <a:p>
            <a:pPr marL="228600" indent="-228600">
              <a:spcBef>
                <a:spcPts val="600"/>
              </a:spcBef>
              <a:buAutoNum type="arabicPeriod"/>
            </a:pPr>
            <a:r>
              <a:rPr lang="en-US" dirty="0"/>
              <a:t>Activate the </a:t>
            </a:r>
            <a:r>
              <a:rPr lang="en-US" dirty="0" smtClean="0"/>
              <a:t>environment: source </a:t>
            </a:r>
            <a:r>
              <a:rPr lang="en-US" dirty="0"/>
              <a:t>activate intelpython3</a:t>
            </a:r>
          </a:p>
          <a:p>
            <a:pPr marL="228600" indent="-228600">
              <a:spcBef>
                <a:spcPts val="600"/>
              </a:spcBef>
              <a:buAutoNum type="arabicPeriod"/>
            </a:pPr>
            <a:r>
              <a:rPr lang="en-US" dirty="0"/>
              <a:t>Run </a:t>
            </a:r>
            <a:r>
              <a:rPr lang="en-US" dirty="0" err="1" smtClean="0"/>
              <a:t>jupyter</a:t>
            </a:r>
            <a:r>
              <a:rPr lang="en-US" dirty="0" smtClean="0"/>
              <a:t> notebook*: </a:t>
            </a:r>
            <a:r>
              <a:rPr lang="en-US" dirty="0" err="1" smtClean="0"/>
              <a:t>jupyter</a:t>
            </a:r>
            <a:r>
              <a:rPr lang="en-US" dirty="0" smtClean="0"/>
              <a:t> notebook –no browser                                   (only </a:t>
            </a:r>
            <a:r>
              <a:rPr lang="en-US" dirty="0"/>
              <a:t>use no browser if running remotely or using BASH on windows)</a:t>
            </a:r>
          </a:p>
          <a:p>
            <a:pPr marL="228600" indent="-228600">
              <a:spcBef>
                <a:spcPts val="600"/>
              </a:spcBef>
              <a:buAutoNum type="arabicPeriod"/>
            </a:pPr>
            <a:r>
              <a:rPr lang="en-US" dirty="0"/>
              <a:t>Access the </a:t>
            </a:r>
            <a:r>
              <a:rPr lang="en-US" dirty="0" smtClean="0"/>
              <a:t>notebook: </a:t>
            </a:r>
            <a:r>
              <a:rPr lang="en-US" dirty="0" smtClean="0">
                <a:hlinkClick r:id="rId4"/>
              </a:rPr>
              <a:t>http</a:t>
            </a:r>
            <a:r>
              <a:rPr lang="en-US" dirty="0">
                <a:hlinkClick r:id="rId4"/>
              </a:rPr>
              <a:t>://localhost:8888</a:t>
            </a:r>
            <a:endParaRPr lang="en-US" dirty="0"/>
          </a:p>
          <a:p>
            <a:pPr>
              <a:spcBef>
                <a:spcPts val="600"/>
              </a:spcBef>
            </a:pPr>
            <a:endParaRPr lang="en-US" dirty="0"/>
          </a:p>
          <a:p>
            <a:pPr marL="285750" indent="-285750">
              <a:spcBef>
                <a:spcPts val="600"/>
              </a:spcBef>
              <a:buFont typeface="Arial" charset="0"/>
              <a:buChar char="•"/>
            </a:pPr>
            <a:endParaRPr lang="en-US" dirty="0">
              <a:solidFill>
                <a:schemeClr val="accent1">
                  <a:lumMod val="50000"/>
                </a:schemeClr>
              </a:solidFill>
            </a:endParaRP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972452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Intel® </a:t>
            </a:r>
            <a:r>
              <a:rPr lang="en-US" dirty="0" smtClean="0"/>
              <a:t>Deep Learning Platform</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75</a:t>
            </a:fld>
            <a:endParaRPr lang="uk-UA"/>
          </a:p>
        </p:txBody>
      </p:sp>
      <p:grpSp>
        <p:nvGrpSpPr>
          <p:cNvPr id="10" name="Group 9"/>
          <p:cNvGrpSpPr/>
          <p:nvPr/>
        </p:nvGrpSpPr>
        <p:grpSpPr>
          <a:xfrm>
            <a:off x="1500755" y="2482746"/>
            <a:ext cx="1321842" cy="1986588"/>
            <a:chOff x="455612" y="1993195"/>
            <a:chExt cx="1870911" cy="2811780"/>
          </a:xfrm>
        </p:grpSpPr>
        <p:pic>
          <p:nvPicPr>
            <p:cNvPr id="12" name="Picture 167" descr="Picture 167"/>
            <p:cNvPicPr>
              <a:picLocks noChangeAspect="1"/>
            </p:cNvPicPr>
            <p:nvPr/>
          </p:nvPicPr>
          <p:blipFill rotWithShape="1">
            <a:blip r:embed="rId3">
              <a:duotone>
                <a:schemeClr val="accent1">
                  <a:shade val="45000"/>
                  <a:satMod val="135000"/>
                </a:schemeClr>
                <a:prstClr val="white"/>
              </a:duotone>
              <a:extLst/>
            </a:blip>
            <a:srcRect r="66222" b="49077"/>
            <a:stretch/>
          </p:blipFill>
          <p:spPr>
            <a:xfrm>
              <a:off x="455612" y="1993195"/>
              <a:ext cx="997114" cy="2811780"/>
            </a:xfrm>
            <a:prstGeom prst="rect">
              <a:avLst/>
            </a:prstGeom>
            <a:ln w="12700">
              <a:miter lim="400000"/>
            </a:ln>
          </p:spPr>
        </p:pic>
        <p:pic>
          <p:nvPicPr>
            <p:cNvPr id="13" name="Picture 167" descr="Picture 167"/>
            <p:cNvPicPr>
              <a:picLocks noChangeAspect="1"/>
            </p:cNvPicPr>
            <p:nvPr/>
          </p:nvPicPr>
          <p:blipFill rotWithShape="1">
            <a:blip r:embed="rId3">
              <a:duotone>
                <a:schemeClr val="accent1">
                  <a:shade val="45000"/>
                  <a:satMod val="135000"/>
                </a:schemeClr>
                <a:prstClr val="white"/>
              </a:duotone>
              <a:extLst/>
            </a:blip>
            <a:srcRect t="80260" r="66222"/>
            <a:stretch/>
          </p:blipFill>
          <p:spPr>
            <a:xfrm>
              <a:off x="1276102" y="2062992"/>
              <a:ext cx="997114" cy="1089946"/>
            </a:xfrm>
            <a:prstGeom prst="rect">
              <a:avLst/>
            </a:prstGeom>
            <a:ln w="12700">
              <a:miter lim="400000"/>
            </a:ln>
          </p:spPr>
        </p:pic>
        <p:pic>
          <p:nvPicPr>
            <p:cNvPr id="14" name="Picture 167" descr="Picture 167"/>
            <p:cNvPicPr>
              <a:picLocks noChangeAspect="1"/>
            </p:cNvPicPr>
            <p:nvPr/>
          </p:nvPicPr>
          <p:blipFill rotWithShape="1">
            <a:blip r:embed="rId3">
              <a:duotone>
                <a:schemeClr val="accent1">
                  <a:shade val="45000"/>
                  <a:satMod val="135000"/>
                </a:schemeClr>
                <a:prstClr val="white"/>
              </a:duotone>
              <a:extLst/>
            </a:blip>
            <a:srcRect t="50000" r="66222" b="21722"/>
            <a:stretch/>
          </p:blipFill>
          <p:spPr>
            <a:xfrm>
              <a:off x="1329409" y="3084259"/>
              <a:ext cx="997114" cy="1561415"/>
            </a:xfrm>
            <a:prstGeom prst="rect">
              <a:avLst/>
            </a:prstGeom>
            <a:ln w="12700">
              <a:miter lim="400000"/>
            </a:ln>
          </p:spPr>
        </p:pic>
      </p:grpSp>
      <p:grpSp>
        <p:nvGrpSpPr>
          <p:cNvPr id="15" name="Rounded Rectangle 7"/>
          <p:cNvGrpSpPr/>
          <p:nvPr/>
        </p:nvGrpSpPr>
        <p:grpSpPr>
          <a:xfrm>
            <a:off x="3775663" y="3853024"/>
            <a:ext cx="1859329" cy="646329"/>
            <a:chOff x="0" y="-163143"/>
            <a:chExt cx="1239352" cy="646327"/>
          </a:xfrm>
        </p:grpSpPr>
        <p:sp>
          <p:nvSpPr>
            <p:cNvPr id="16"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7" name="Processors"/>
            <p:cNvSpPr txBox="1"/>
            <p:nvPr/>
          </p:nvSpPr>
          <p:spPr>
            <a:xfrm>
              <a:off x="15598" y="-163143"/>
              <a:ext cx="1208156"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sz="1800"/>
                <a:t>Processors</a:t>
              </a:r>
            </a:p>
          </p:txBody>
        </p:sp>
      </p:grpSp>
      <p:grpSp>
        <p:nvGrpSpPr>
          <p:cNvPr id="18" name="Rounded Rectangle 63"/>
          <p:cNvGrpSpPr/>
          <p:nvPr/>
        </p:nvGrpSpPr>
        <p:grpSpPr>
          <a:xfrm>
            <a:off x="3775663" y="3525544"/>
            <a:ext cx="1859329" cy="369330"/>
            <a:chOff x="0" y="-24645"/>
            <a:chExt cx="1239352" cy="369329"/>
          </a:xfrm>
        </p:grpSpPr>
        <p:sp>
          <p:nvSpPr>
            <p:cNvPr id="19"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0" name="Libraries"/>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sz="1800"/>
                <a:t>Libraries</a:t>
              </a:r>
            </a:p>
          </p:txBody>
        </p:sp>
      </p:grpSp>
      <p:grpSp>
        <p:nvGrpSpPr>
          <p:cNvPr id="21" name="Rounded Rectangle 64"/>
          <p:cNvGrpSpPr/>
          <p:nvPr/>
        </p:nvGrpSpPr>
        <p:grpSpPr>
          <a:xfrm>
            <a:off x="3775663" y="2932687"/>
            <a:ext cx="1859327" cy="646329"/>
            <a:chOff x="0" y="-163143"/>
            <a:chExt cx="1239352" cy="646327"/>
          </a:xfrm>
        </p:grpSpPr>
        <p:sp>
          <p:nvSpPr>
            <p:cNvPr id="22"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3" name="Frameworks"/>
            <p:cNvSpPr txBox="1"/>
            <p:nvPr/>
          </p:nvSpPr>
          <p:spPr>
            <a:xfrm>
              <a:off x="15598" y="-163143"/>
              <a:ext cx="1208156"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sz="1800"/>
                <a:t>Frameworks</a:t>
              </a:r>
            </a:p>
          </p:txBody>
        </p:sp>
      </p:grpSp>
      <p:grpSp>
        <p:nvGrpSpPr>
          <p:cNvPr id="24" name="Rounded Rectangle 65"/>
          <p:cNvGrpSpPr/>
          <p:nvPr/>
        </p:nvGrpSpPr>
        <p:grpSpPr>
          <a:xfrm>
            <a:off x="3775663" y="2619906"/>
            <a:ext cx="1859327" cy="369330"/>
            <a:chOff x="0" y="-24645"/>
            <a:chExt cx="1239352" cy="369329"/>
          </a:xfrm>
        </p:grpSpPr>
        <p:sp>
          <p:nvSpPr>
            <p:cNvPr id="25" name="Rounded Rectangle"/>
            <p:cNvSpPr/>
            <p:nvPr/>
          </p:nvSpPr>
          <p:spPr>
            <a:xfrm>
              <a:off x="0" y="245"/>
              <a:ext cx="1239352" cy="319550"/>
            </a:xfrm>
            <a:prstGeom prst="roundRect">
              <a:avLst>
                <a:gd name="adj" fmla="val 16667"/>
              </a:avLst>
            </a:prstGeom>
            <a:solidFill>
              <a:schemeClr val="accent1"/>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26" name="DL Studio"/>
            <p:cNvSpPr txBox="1"/>
            <p:nvPr/>
          </p:nvSpPr>
          <p:spPr>
            <a:xfrm>
              <a:off x="15598" y="-24645"/>
              <a:ext cx="1208156" cy="36932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r>
                <a:rPr sz="1800" dirty="0"/>
                <a:t>DL Studio</a:t>
              </a:r>
            </a:p>
          </p:txBody>
        </p:sp>
      </p:grpSp>
      <p:sp>
        <p:nvSpPr>
          <p:cNvPr id="3" name="Right Arrow 2"/>
          <p:cNvSpPr/>
          <p:nvPr/>
        </p:nvSpPr>
        <p:spPr>
          <a:xfrm>
            <a:off x="2936156" y="3152938"/>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pic>
        <p:nvPicPr>
          <p:cNvPr id="30" name="Picture 59" descr="Picture 59"/>
          <p:cNvPicPr>
            <a:picLocks noChangeAspect="1"/>
          </p:cNvPicPr>
          <p:nvPr/>
        </p:nvPicPr>
        <p:blipFill rotWithShape="1">
          <a:blip r:embed="rId4">
            <a:duotone>
              <a:schemeClr val="accent1">
                <a:shade val="45000"/>
                <a:satMod val="135000"/>
              </a:schemeClr>
              <a:prstClr val="white"/>
            </a:duotone>
            <a:extLst/>
          </a:blip>
          <a:srcRect l="40722" t="26166" b="36446"/>
          <a:stretch/>
        </p:blipFill>
        <p:spPr>
          <a:xfrm>
            <a:off x="6588058" y="2882035"/>
            <a:ext cx="734558" cy="1175565"/>
          </a:xfrm>
          <a:prstGeom prst="rect">
            <a:avLst/>
          </a:prstGeom>
          <a:ln w="12700">
            <a:miter lim="400000"/>
          </a:ln>
        </p:spPr>
      </p:pic>
      <p:sp>
        <p:nvSpPr>
          <p:cNvPr id="31" name="Right Arrow 30"/>
          <p:cNvSpPr/>
          <p:nvPr/>
        </p:nvSpPr>
        <p:spPr>
          <a:xfrm>
            <a:off x="5763537" y="3150487"/>
            <a:ext cx="755734" cy="638662"/>
          </a:xfrm>
          <a:prstGeom prst="rightArrow">
            <a:avLst/>
          </a:prstGeom>
          <a:solidFill>
            <a:schemeClr val="accent2"/>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Intel Clear"/>
            </a:endParaRPr>
          </a:p>
        </p:txBody>
      </p:sp>
      <p:sp>
        <p:nvSpPr>
          <p:cNvPr id="6" name="Rectangle 5"/>
          <p:cNvSpPr/>
          <p:nvPr/>
        </p:nvSpPr>
        <p:spPr>
          <a:xfrm>
            <a:off x="455611" y="1175326"/>
            <a:ext cx="8229601" cy="1200329"/>
          </a:xfrm>
          <a:prstGeom prst="rect">
            <a:avLst/>
          </a:prstGeom>
        </p:spPr>
        <p:txBody>
          <a:bodyPr wrap="square">
            <a:spAutoFit/>
          </a:bodyPr>
          <a:lstStyle/>
          <a:p>
            <a:r>
              <a:rPr lang="en-US" dirty="0">
                <a:solidFill>
                  <a:schemeClr val="accent1">
                    <a:lumMod val="50000"/>
                  </a:schemeClr>
                </a:solidFill>
              </a:rPr>
              <a:t>Enterprise-ready AI deployed in the cloud or </a:t>
            </a:r>
            <a:r>
              <a:rPr lang="en-US" dirty="0" err="1" smtClean="0">
                <a:solidFill>
                  <a:schemeClr val="accent1">
                    <a:lumMod val="50000"/>
                  </a:schemeClr>
                </a:solidFill>
              </a:rPr>
              <a:t>on-premise</a:t>
            </a:r>
            <a:r>
              <a:rPr lang="en-US" dirty="0">
                <a:solidFill>
                  <a:schemeClr val="accent1">
                    <a:lumMod val="50000"/>
                  </a:schemeClr>
                </a:solidFill>
              </a:rPr>
              <a:t>.</a:t>
            </a:r>
            <a:r>
              <a:rPr lang="en-US" dirty="0" smtClean="0">
                <a:solidFill>
                  <a:schemeClr val="accent1">
                    <a:lumMod val="50000"/>
                  </a:schemeClr>
                </a:solidFill>
              </a:rPr>
              <a:t> </a:t>
            </a:r>
            <a:r>
              <a:rPr lang="en-US" dirty="0">
                <a:solidFill>
                  <a:schemeClr val="accent1">
                    <a:lumMod val="50000"/>
                  </a:schemeClr>
                </a:solidFill>
              </a:rPr>
              <a:t>A turnkey, full stack &amp; user-friendly system that enables businesses to develop and deploy high-accuracy AI solutions in record </a:t>
            </a:r>
            <a:r>
              <a:rPr lang="en-US" dirty="0" smtClean="0">
                <a:solidFill>
                  <a:schemeClr val="accent1">
                    <a:lumMod val="50000"/>
                  </a:schemeClr>
                </a:solidFill>
              </a:rPr>
              <a:t>time.</a:t>
            </a:r>
            <a:endParaRPr lang="en-US" dirty="0">
              <a:solidFill>
                <a:schemeClr val="accent1">
                  <a:lumMod val="50000"/>
                </a:schemeClr>
              </a:solidFill>
            </a:endParaRPr>
          </a:p>
          <a:p>
            <a:endParaRPr lang="en-US" dirty="0">
              <a:solidFill>
                <a:schemeClr val="accent1">
                  <a:lumMod val="50000"/>
                </a:schemeClr>
              </a:solidFill>
            </a:endParaRPr>
          </a:p>
        </p:txBody>
      </p:sp>
    </p:spTree>
    <p:extLst>
      <p:ext uri="{BB962C8B-B14F-4D97-AF65-F5344CB8AC3E}">
        <p14:creationId xmlns:p14="http://schemas.microsoft.com/office/powerpoint/2010/main" val="10280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1" grpId="0" animBg="1"/>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t>Optimizing DL Frameworks for Intel® Architecture </a:t>
            </a:r>
          </a:p>
        </p:txBody>
      </p:sp>
      <p:sp>
        <p:nvSpPr>
          <p:cNvPr id="2" name="Slide Number Placeholder 1"/>
          <p:cNvSpPr>
            <a:spLocks noGrp="1"/>
          </p:cNvSpPr>
          <p:nvPr>
            <p:ph type="sldNum" sz="quarter" idx="2"/>
          </p:nvPr>
        </p:nvSpPr>
        <p:spPr/>
        <p:txBody>
          <a:bodyPr/>
          <a:lstStyle/>
          <a:p>
            <a:fld id="{86CB4B4D-7CA3-9044-876B-883B54F8677D}" type="slidenum">
              <a:rPr lang="uk-UA" smtClean="0"/>
              <a:pPr/>
              <a:t>76</a:t>
            </a:fld>
            <a:endParaRPr lang="uk-UA"/>
          </a:p>
        </p:txBody>
      </p:sp>
      <p:sp>
        <p:nvSpPr>
          <p:cNvPr id="6" name="Rectangle 5"/>
          <p:cNvSpPr/>
          <p:nvPr/>
        </p:nvSpPr>
        <p:spPr>
          <a:xfrm>
            <a:off x="455611" y="1175326"/>
            <a:ext cx="8139749" cy="3046988"/>
          </a:xfrm>
          <a:prstGeom prst="rect">
            <a:avLst/>
          </a:prstGeom>
        </p:spPr>
        <p:txBody>
          <a:bodyPr wrap="square">
            <a:spAutoFit/>
          </a:bodyPr>
          <a:lstStyle/>
          <a:p>
            <a:pPr>
              <a:spcBef>
                <a:spcPts val="600"/>
              </a:spcBef>
            </a:pPr>
            <a:r>
              <a:rPr lang="en-US" dirty="0">
                <a:solidFill>
                  <a:schemeClr val="accent1">
                    <a:lumMod val="50000"/>
                  </a:schemeClr>
                </a:solidFill>
              </a:rPr>
              <a:t>Leverage high performant compute libraries and </a:t>
            </a:r>
            <a:r>
              <a:rPr lang="en-US" dirty="0" smtClean="0">
                <a:solidFill>
                  <a:schemeClr val="accent1">
                    <a:lumMod val="50000"/>
                  </a:schemeClr>
                </a:solidFill>
              </a:rPr>
              <a:t>tools such as Intel</a:t>
            </a:r>
            <a:r>
              <a:rPr lang="en-US" dirty="0">
                <a:solidFill>
                  <a:schemeClr val="accent1">
                    <a:lumMod val="50000"/>
                  </a:schemeClr>
                </a:solidFill>
              </a:rPr>
              <a:t>® </a:t>
            </a:r>
            <a:r>
              <a:rPr lang="en-US" dirty="0" smtClean="0">
                <a:solidFill>
                  <a:schemeClr val="accent1">
                    <a:lumMod val="50000"/>
                  </a:schemeClr>
                </a:solidFill>
              </a:rPr>
              <a:t>MKL, </a:t>
            </a:r>
            <a:r>
              <a:rPr lang="en-US" dirty="0">
                <a:solidFill>
                  <a:schemeClr val="accent1">
                    <a:lumMod val="50000"/>
                  </a:schemeClr>
                </a:solidFill>
              </a:rPr>
              <a:t>Intel® o</a:t>
            </a:r>
            <a:r>
              <a:rPr lang="en-US" dirty="0" smtClean="0">
                <a:solidFill>
                  <a:schemeClr val="accent1">
                    <a:lumMod val="50000"/>
                  </a:schemeClr>
                </a:solidFill>
              </a:rPr>
              <a:t>ptimized Python</a:t>
            </a:r>
            <a:r>
              <a:rPr lang="en-US" dirty="0">
                <a:solidFill>
                  <a:schemeClr val="accent1">
                    <a:lumMod val="50000"/>
                  </a:schemeClr>
                </a:solidFill>
              </a:rPr>
              <a:t>*</a:t>
            </a:r>
            <a:r>
              <a:rPr lang="en-US" dirty="0" smtClean="0">
                <a:solidFill>
                  <a:schemeClr val="accent1">
                    <a:lumMod val="50000"/>
                  </a:schemeClr>
                </a:solidFill>
              </a:rPr>
              <a:t>, and </a:t>
            </a:r>
            <a:r>
              <a:rPr lang="en-US" dirty="0">
                <a:solidFill>
                  <a:schemeClr val="accent1">
                    <a:lumMod val="50000"/>
                  </a:schemeClr>
                </a:solidFill>
              </a:rPr>
              <a:t>Intel® </a:t>
            </a:r>
            <a:r>
              <a:rPr lang="en-US" dirty="0" smtClean="0">
                <a:solidFill>
                  <a:schemeClr val="accent1">
                    <a:lumMod val="50000"/>
                  </a:schemeClr>
                </a:solidFill>
              </a:rPr>
              <a:t>Compiler.</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Data </a:t>
            </a:r>
            <a:r>
              <a:rPr lang="en-US" dirty="0" smtClean="0">
                <a:solidFill>
                  <a:schemeClr val="accent1">
                    <a:lumMod val="50000"/>
                  </a:schemeClr>
                </a:solidFill>
              </a:rPr>
              <a:t>format/shape</a:t>
            </a:r>
            <a:r>
              <a:rPr lang="en-US" dirty="0">
                <a:solidFill>
                  <a:schemeClr val="accent1">
                    <a:lumMod val="50000"/>
                  </a:schemeClr>
                </a:solidFill>
              </a:rPr>
              <a:t>: </a:t>
            </a:r>
            <a:r>
              <a:rPr lang="en-US" dirty="0" smtClean="0">
                <a:solidFill>
                  <a:schemeClr val="accent1">
                    <a:lumMod val="50000"/>
                  </a:schemeClr>
                </a:solidFill>
              </a:rPr>
              <a:t>right </a:t>
            </a:r>
            <a:r>
              <a:rPr lang="en-US" dirty="0">
                <a:solidFill>
                  <a:schemeClr val="accent1">
                    <a:lumMod val="50000"/>
                  </a:schemeClr>
                </a:solidFill>
              </a:rPr>
              <a:t>format/shape for max </a:t>
            </a:r>
            <a:r>
              <a:rPr lang="en-US" dirty="0" smtClean="0">
                <a:solidFill>
                  <a:schemeClr val="accent1">
                    <a:lumMod val="50000"/>
                  </a:schemeClr>
                </a:solidFill>
              </a:rPr>
              <a:t>performance (blocking and gather/scatter).</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Data </a:t>
            </a:r>
            <a:r>
              <a:rPr lang="en-US" dirty="0" smtClean="0">
                <a:solidFill>
                  <a:schemeClr val="accent1">
                    <a:lumMod val="50000"/>
                  </a:schemeClr>
                </a:solidFill>
              </a:rPr>
              <a:t>layout</a:t>
            </a:r>
            <a:r>
              <a:rPr lang="en-US" dirty="0">
                <a:solidFill>
                  <a:schemeClr val="accent1">
                    <a:lumMod val="50000"/>
                  </a:schemeClr>
                </a:solidFill>
              </a:rPr>
              <a:t>: </a:t>
            </a:r>
            <a:r>
              <a:rPr lang="en-US" dirty="0" smtClean="0">
                <a:solidFill>
                  <a:schemeClr val="accent1">
                    <a:lumMod val="50000"/>
                  </a:schemeClr>
                </a:solidFill>
              </a:rPr>
              <a:t>minimize </a:t>
            </a:r>
            <a:r>
              <a:rPr lang="en-US" dirty="0">
                <a:solidFill>
                  <a:schemeClr val="accent1">
                    <a:lumMod val="50000"/>
                  </a:schemeClr>
                </a:solidFill>
              </a:rPr>
              <a:t>cost of data layout </a:t>
            </a:r>
            <a:r>
              <a:rPr lang="en-US" dirty="0" smtClean="0">
                <a:solidFill>
                  <a:schemeClr val="accent1">
                    <a:lumMod val="50000"/>
                  </a:schemeClr>
                </a:solidFill>
              </a:rPr>
              <a:t>conversions.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Parallelism: </a:t>
            </a:r>
            <a:r>
              <a:rPr lang="en-US" dirty="0" smtClean="0">
                <a:solidFill>
                  <a:schemeClr val="accent1">
                    <a:lumMod val="50000"/>
                  </a:schemeClr>
                </a:solidFill>
              </a:rPr>
              <a:t>use </a:t>
            </a:r>
            <a:r>
              <a:rPr lang="en-US" dirty="0">
                <a:solidFill>
                  <a:schemeClr val="accent1">
                    <a:lumMod val="50000"/>
                  </a:schemeClr>
                </a:solidFill>
              </a:rPr>
              <a:t>all cores, eliminate serial sections, load </a:t>
            </a:r>
            <a:r>
              <a:rPr lang="en-US" dirty="0" smtClean="0">
                <a:solidFill>
                  <a:schemeClr val="accent1">
                    <a:lumMod val="50000"/>
                  </a:schemeClr>
                </a:solidFill>
              </a:rPr>
              <a:t>imbalance.</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Memory allocation: unique characteristics and ability to reuse </a:t>
            </a:r>
            <a:r>
              <a:rPr lang="en-US" dirty="0" smtClean="0">
                <a:solidFill>
                  <a:schemeClr val="accent1">
                    <a:lumMod val="50000"/>
                  </a:schemeClr>
                </a:solidFill>
              </a:rPr>
              <a:t>buffers.</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Data layer optimizations: parallelization, vectorization, </a:t>
            </a:r>
            <a:r>
              <a:rPr lang="en-US" dirty="0" smtClean="0">
                <a:solidFill>
                  <a:schemeClr val="accent1">
                    <a:lumMod val="50000"/>
                  </a:schemeClr>
                </a:solidFill>
              </a:rPr>
              <a:t>IO.</a:t>
            </a:r>
            <a:endParaRPr lang="en-US" dirty="0">
              <a:solidFill>
                <a:schemeClr val="accent1">
                  <a:lumMod val="50000"/>
                </a:schemeClr>
              </a:solidFill>
            </a:endParaRPr>
          </a:p>
          <a:p>
            <a:pPr marL="285750" indent="-285750">
              <a:spcBef>
                <a:spcPts val="600"/>
              </a:spcBef>
              <a:buFont typeface="Arial" charset="0"/>
              <a:buChar char="•"/>
            </a:pPr>
            <a:r>
              <a:rPr lang="en-US" dirty="0">
                <a:solidFill>
                  <a:schemeClr val="accent1">
                    <a:lumMod val="50000"/>
                  </a:schemeClr>
                </a:solidFill>
              </a:rPr>
              <a:t>Optimize hyper </a:t>
            </a:r>
            <a:r>
              <a:rPr lang="en-US" dirty="0" smtClean="0">
                <a:solidFill>
                  <a:schemeClr val="accent1">
                    <a:lumMod val="50000"/>
                  </a:schemeClr>
                </a:solidFill>
              </a:rPr>
              <a:t>parameters, such as </a:t>
            </a:r>
            <a:r>
              <a:rPr lang="en-US" dirty="0">
                <a:solidFill>
                  <a:schemeClr val="accent1">
                    <a:lumMod val="50000"/>
                  </a:schemeClr>
                </a:solidFill>
              </a:rPr>
              <a:t>batch size for more </a:t>
            </a:r>
            <a:r>
              <a:rPr lang="en-US" dirty="0" smtClean="0">
                <a:solidFill>
                  <a:schemeClr val="accent1">
                    <a:lumMod val="50000"/>
                  </a:schemeClr>
                </a:solidFill>
              </a:rPr>
              <a:t>parallelism.</a:t>
            </a:r>
            <a:endParaRPr lang="en-US" dirty="0">
              <a:solidFill>
                <a:schemeClr val="accent1">
                  <a:lumMod val="50000"/>
                </a:schemeClr>
              </a:solidFill>
            </a:endParaRPr>
          </a:p>
        </p:txBody>
      </p:sp>
      <p:sp>
        <p:nvSpPr>
          <p:cNvPr id="5" name="Rectangle 4"/>
          <p:cNvSpPr/>
          <p:nvPr/>
        </p:nvSpPr>
        <p:spPr>
          <a:xfrm>
            <a:off x="148329" y="4501720"/>
            <a:ext cx="4572000" cy="215444"/>
          </a:xfrm>
          <a:prstGeom prst="rect">
            <a:avLst/>
          </a:prstGeom>
        </p:spPr>
        <p:txBody>
          <a:bodyPr>
            <a:spAutoFit/>
          </a:bodyPr>
          <a:lstStyle/>
          <a:p>
            <a:r>
              <a:rPr lang="pt-BR" sz="800" dirty="0"/>
              <a:t>*Other names and brands may be claimed as the property of others.</a:t>
            </a:r>
            <a:endParaRPr lang="en-US" sz="800" dirty="0"/>
          </a:p>
        </p:txBody>
      </p:sp>
    </p:spTree>
    <p:extLst>
      <p:ext uri="{BB962C8B-B14F-4D97-AF65-F5344CB8AC3E}">
        <p14:creationId xmlns:p14="http://schemas.microsoft.com/office/powerpoint/2010/main" val="801825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a:solidFill>
                  <a:schemeClr val="accent1">
                    <a:lumMod val="50000"/>
                  </a:schemeClr>
                </a:solidFill>
              </a:rPr>
              <a:t>Artificial </a:t>
            </a:r>
            <a:r>
              <a:rPr lang="en-US" dirty="0" smtClean="0">
                <a:solidFill>
                  <a:schemeClr val="accent1">
                    <a:lumMod val="50000"/>
                  </a:schemeClr>
                </a:solidFill>
              </a:rPr>
              <a:t>Intelligence (AI)</a:t>
            </a:r>
            <a:r>
              <a:rPr lang="en-US" dirty="0" smtClean="0"/>
              <a:t> Software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8</a:t>
            </a:fld>
            <a:endParaRPr lang="uk-UA"/>
          </a:p>
        </p:txBody>
      </p:sp>
      <p:sp>
        <p:nvSpPr>
          <p:cNvPr id="6" name="Rectangle 5"/>
          <p:cNvSpPr/>
          <p:nvPr/>
        </p:nvSpPr>
        <p:spPr>
          <a:xfrm>
            <a:off x="455611" y="1175326"/>
            <a:ext cx="6973889" cy="2262158"/>
          </a:xfrm>
          <a:prstGeom prst="rect">
            <a:avLst/>
          </a:prstGeom>
        </p:spPr>
        <p:txBody>
          <a:bodyPr wrap="square">
            <a:spAutoFit/>
          </a:bodyPr>
          <a:lstStyle/>
          <a:p>
            <a:pPr>
              <a:spcBef>
                <a:spcPts val="600"/>
              </a:spcBef>
            </a:pPr>
            <a:r>
              <a:rPr lang="en-US" dirty="0" smtClean="0">
                <a:solidFill>
                  <a:schemeClr val="accent1">
                    <a:lumMod val="50000"/>
                  </a:schemeClr>
                </a:solidFill>
              </a:rPr>
              <a:t>As datasets </a:t>
            </a:r>
            <a:r>
              <a:rPr lang="en-US" dirty="0">
                <a:solidFill>
                  <a:schemeClr val="accent1">
                    <a:lumMod val="50000"/>
                  </a:schemeClr>
                </a:solidFill>
              </a:rPr>
              <a:t>get bigger </a:t>
            </a:r>
            <a:r>
              <a:rPr lang="en-US" dirty="0" smtClean="0">
                <a:solidFill>
                  <a:schemeClr val="accent1">
                    <a:lumMod val="50000"/>
                  </a:schemeClr>
                </a:solidFill>
              </a:rPr>
              <a:t>the need for optimized software becomes increasingly important. </a:t>
            </a:r>
          </a:p>
          <a:p>
            <a:pPr marL="285750" indent="-285750">
              <a:spcBef>
                <a:spcPts val="600"/>
              </a:spcBef>
              <a:buFont typeface="Arial" charset="0"/>
              <a:buChar char="•"/>
            </a:pPr>
            <a:r>
              <a:rPr lang="en-US" dirty="0">
                <a:solidFill>
                  <a:schemeClr val="accent1">
                    <a:lumMod val="50000"/>
                  </a:schemeClr>
                </a:solidFill>
              </a:rPr>
              <a:t>The computation </a:t>
            </a:r>
            <a:r>
              <a:rPr lang="en-US" dirty="0" smtClean="0">
                <a:solidFill>
                  <a:schemeClr val="accent1">
                    <a:lumMod val="50000"/>
                  </a:schemeClr>
                </a:solidFill>
              </a:rPr>
              <a:t>required increases with the size of the dataset.</a:t>
            </a:r>
            <a:endParaRPr lang="en-US" dirty="0">
              <a:solidFill>
                <a:schemeClr val="accent1">
                  <a:lumMod val="50000"/>
                </a:schemeClr>
              </a:solidFill>
            </a:endParaRPr>
          </a:p>
          <a:p>
            <a:pPr marL="285750" indent="-285750">
              <a:spcBef>
                <a:spcPts val="600"/>
              </a:spcBef>
              <a:buFont typeface="Arial" charset="0"/>
              <a:buChar char="•"/>
            </a:pPr>
            <a:r>
              <a:rPr lang="en-US" dirty="0" smtClean="0">
                <a:solidFill>
                  <a:schemeClr val="accent1">
                    <a:lumMod val="50000"/>
                  </a:schemeClr>
                </a:solidFill>
              </a:rPr>
              <a:t>Software </a:t>
            </a:r>
            <a:r>
              <a:rPr lang="en-US" dirty="0">
                <a:solidFill>
                  <a:schemeClr val="accent1">
                    <a:lumMod val="50000"/>
                  </a:schemeClr>
                </a:solidFill>
              </a:rPr>
              <a:t>needs to be optimized for the underlying hardware t</a:t>
            </a:r>
            <a:r>
              <a:rPr lang="en-US" dirty="0" smtClean="0">
                <a:solidFill>
                  <a:schemeClr val="accent1">
                    <a:lumMod val="50000"/>
                  </a:schemeClr>
                </a:solidFill>
              </a:rPr>
              <a:t>o take </a:t>
            </a:r>
            <a:r>
              <a:rPr lang="en-US" dirty="0">
                <a:solidFill>
                  <a:schemeClr val="accent1">
                    <a:lumMod val="50000"/>
                  </a:schemeClr>
                </a:solidFill>
              </a:rPr>
              <a:t>full advantage of faster </a:t>
            </a:r>
            <a:r>
              <a:rPr lang="en-US" dirty="0" smtClean="0">
                <a:solidFill>
                  <a:schemeClr val="accent1">
                    <a:lumMod val="50000"/>
                  </a:schemeClr>
                </a:solidFill>
              </a:rPr>
              <a:t>computers. </a:t>
            </a:r>
          </a:p>
          <a:p>
            <a:pPr marL="285750" indent="-285750">
              <a:spcBef>
                <a:spcPts val="600"/>
              </a:spcBef>
              <a:buFont typeface="Arial" charset="0"/>
              <a:buChar char="•"/>
            </a:pPr>
            <a:r>
              <a:rPr lang="en-US" dirty="0" smtClean="0">
                <a:solidFill>
                  <a:schemeClr val="accent1">
                    <a:lumMod val="50000"/>
                  </a:schemeClr>
                </a:solidFill>
              </a:rPr>
              <a:t>The software and hardware need to be optimized for specific mathematical operations for optimal performance.</a:t>
            </a:r>
          </a:p>
        </p:txBody>
      </p:sp>
    </p:spTree>
    <p:extLst>
      <p:ext uri="{BB962C8B-B14F-4D97-AF65-F5344CB8AC3E}">
        <p14:creationId xmlns:p14="http://schemas.microsoft.com/office/powerpoint/2010/main" val="248063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20000"/>
                <a:lumOff val="80000"/>
              </a:schemeClr>
            </a:gs>
            <a:gs pos="90000">
              <a:srgbClr val="FFFFFF"/>
            </a:gs>
            <a:gs pos="45000">
              <a:srgbClr val="FFFFFF"/>
            </a:gs>
            <a:gs pos="100000">
              <a:schemeClr val="accent2">
                <a:lumMod val="20000"/>
                <a:lumOff val="80000"/>
              </a:schemeClr>
            </a:gs>
          </a:gsLst>
          <a:lin ang="19860000" scaled="0"/>
        </a:gradFill>
        <a:effectLst/>
      </p:bgPr>
    </p:bg>
    <p:spTree>
      <p:nvGrpSpPr>
        <p:cNvPr id="1" name=""/>
        <p:cNvGrpSpPr/>
        <p:nvPr/>
      </p:nvGrpSpPr>
      <p:grpSpPr>
        <a:xfrm>
          <a:off x="0" y="0"/>
          <a:ext cx="0" cy="0"/>
          <a:chOff x="0" y="0"/>
          <a:chExt cx="0" cy="0"/>
        </a:xfrm>
      </p:grpSpPr>
      <p:sp>
        <p:nvSpPr>
          <p:cNvPr id="63" name="Title 1"/>
          <p:cNvSpPr txBox="1">
            <a:spLocks/>
          </p:cNvSpPr>
          <p:nvPr/>
        </p:nvSpPr>
        <p:spPr>
          <a:xfrm>
            <a:off x="455612" y="308848"/>
            <a:ext cx="8229601" cy="8686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1pPr>
            <a:lvl2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2pPr>
            <a:lvl3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3pPr>
            <a:lvl4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4pPr>
            <a:lvl5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5pPr>
            <a:lvl6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6pPr>
            <a:lvl7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7pPr>
            <a:lvl8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8pPr>
            <a:lvl9pPr marL="0" marR="0" indent="0" algn="l" defTabSz="457200" rtl="0" latinLnBrk="0">
              <a:lnSpc>
                <a:spcPct val="100000"/>
              </a:lnSpc>
              <a:spcBef>
                <a:spcPts val="0"/>
              </a:spcBef>
              <a:spcAft>
                <a:spcPts val="0"/>
              </a:spcAft>
              <a:buClrTx/>
              <a:buSzTx/>
              <a:buFontTx/>
              <a:buNone/>
              <a:tabLst/>
              <a:defRPr sz="2800" b="0" i="0" u="none" strike="noStrike" cap="none" spc="0" baseline="0">
                <a:ln>
                  <a:noFill/>
                </a:ln>
                <a:solidFill>
                  <a:srgbClr val="003C71"/>
                </a:solidFill>
                <a:uFillTx/>
                <a:latin typeface="+mj-lt"/>
                <a:ea typeface="+mj-ea"/>
                <a:cs typeface="+mj-cs"/>
                <a:sym typeface="Intel Clear"/>
              </a:defRPr>
            </a:lvl9pPr>
          </a:lstStyle>
          <a:p>
            <a:pPr hangingPunct="1"/>
            <a:r>
              <a:rPr lang="en-US" dirty="0" smtClean="0"/>
              <a:t>AI Software</a:t>
            </a:r>
            <a:endParaRPr lang="en-US" dirty="0"/>
          </a:p>
        </p:txBody>
      </p:sp>
      <p:sp>
        <p:nvSpPr>
          <p:cNvPr id="2" name="Slide Number Placeholder 1"/>
          <p:cNvSpPr>
            <a:spLocks noGrp="1"/>
          </p:cNvSpPr>
          <p:nvPr>
            <p:ph type="sldNum" sz="quarter" idx="2"/>
          </p:nvPr>
        </p:nvSpPr>
        <p:spPr/>
        <p:txBody>
          <a:bodyPr/>
          <a:lstStyle/>
          <a:p>
            <a:fld id="{86CB4B4D-7CA3-9044-876B-883B54F8677D}" type="slidenum">
              <a:rPr lang="uk-UA" smtClean="0"/>
              <a:pPr/>
              <a:t>9</a:t>
            </a:fld>
            <a:endParaRPr lang="uk-UA"/>
          </a:p>
        </p:txBody>
      </p:sp>
      <p:sp>
        <p:nvSpPr>
          <p:cNvPr id="6" name="Rectangle 5"/>
          <p:cNvSpPr/>
          <p:nvPr/>
        </p:nvSpPr>
        <p:spPr>
          <a:xfrm>
            <a:off x="455611" y="1175326"/>
            <a:ext cx="6973889" cy="1908215"/>
          </a:xfrm>
          <a:prstGeom prst="rect">
            <a:avLst/>
          </a:prstGeom>
        </p:spPr>
        <p:txBody>
          <a:bodyPr wrap="square">
            <a:spAutoFit/>
          </a:bodyPr>
          <a:lstStyle/>
          <a:p>
            <a:pPr>
              <a:spcBef>
                <a:spcPts val="600"/>
              </a:spcBef>
            </a:pPr>
            <a:r>
              <a:rPr lang="en-US" dirty="0" smtClean="0">
                <a:solidFill>
                  <a:schemeClr val="accent1">
                    <a:lumMod val="50000"/>
                  </a:schemeClr>
                </a:solidFill>
              </a:rPr>
              <a:t>It is usually inefficient for AI developers to write software to manage and analyze this data themselves.</a:t>
            </a:r>
          </a:p>
          <a:p>
            <a:pPr marL="285750" indent="-285750">
              <a:spcBef>
                <a:spcPts val="600"/>
              </a:spcBef>
              <a:buFont typeface="Arial" charset="0"/>
              <a:buChar char="•"/>
            </a:pPr>
            <a:r>
              <a:rPr lang="en-US" dirty="0" smtClean="0">
                <a:solidFill>
                  <a:schemeClr val="accent1">
                    <a:lumMod val="50000"/>
                  </a:schemeClr>
                </a:solidFill>
              </a:rPr>
              <a:t>Developing software optimized for hardware and mathematical operations is time consuming. </a:t>
            </a:r>
          </a:p>
          <a:p>
            <a:pPr marL="285750" indent="-285750">
              <a:spcBef>
                <a:spcPts val="600"/>
              </a:spcBef>
              <a:buFont typeface="Arial" charset="0"/>
              <a:buChar char="•"/>
            </a:pPr>
            <a:r>
              <a:rPr lang="en-US" dirty="0" smtClean="0">
                <a:solidFill>
                  <a:schemeClr val="accent1">
                    <a:lumMod val="50000"/>
                  </a:schemeClr>
                </a:solidFill>
              </a:rPr>
              <a:t>As </a:t>
            </a:r>
            <a:r>
              <a:rPr lang="en-US" dirty="0">
                <a:solidFill>
                  <a:schemeClr val="accent1">
                    <a:lumMod val="50000"/>
                  </a:schemeClr>
                </a:solidFill>
              </a:rPr>
              <a:t>methods become increasingly sophisticated </a:t>
            </a:r>
            <a:r>
              <a:rPr lang="en-US" dirty="0" smtClean="0">
                <a:solidFill>
                  <a:schemeClr val="accent1">
                    <a:lumMod val="50000"/>
                  </a:schemeClr>
                </a:solidFill>
              </a:rPr>
              <a:t>the code for mathematics become more error prone.</a:t>
            </a:r>
          </a:p>
        </p:txBody>
      </p:sp>
    </p:spTree>
    <p:extLst>
      <p:ext uri="{BB962C8B-B14F-4D97-AF65-F5344CB8AC3E}">
        <p14:creationId xmlns:p14="http://schemas.microsoft.com/office/powerpoint/2010/main" val="455340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899"/>
  <p:tag name="ARTICULATE_USED_LAYOUT" val="15"/>
</p:tagLst>
</file>

<file path=ppt/theme/theme1.xml><?xml version="1.0" encoding="utf-8"?>
<a:theme xmlns:a="http://schemas.openxmlformats.org/drawingml/2006/main" name="Int_PPT Template_ClearPro_16x9">
  <a:themeElements>
    <a:clrScheme name="Int_PPT Template_ClearPro_16x9">
      <a:dk1>
        <a:srgbClr val="000000"/>
      </a:dk1>
      <a:lt1>
        <a:srgbClr val="FFFFFF"/>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nt_PPT Template_ClearPro_16x9">
  <a:themeElements>
    <a:clrScheme name="Int_PPT Template_ClearPro_16x9">
      <a:dk1>
        <a:srgbClr val="000000"/>
      </a:dk1>
      <a:lt1>
        <a:srgbClr val="A7A7A7"/>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Int_PPT Template_ClearPro_16x9">
  <a:themeElements>
    <a:clrScheme name="Int_PPT Template_ClearPro_16x9">
      <a:dk1>
        <a:srgbClr val="000000"/>
      </a:dk1>
      <a:lt1>
        <a:srgbClr val="A7A7A7"/>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ctr" defTabSz="457200" rtl="0" fontAlgn="auto" latinLnBrk="0" hangingPunct="0">
          <a:lnSpc>
            <a:spcPct val="100000"/>
          </a:lnSpc>
          <a:spcBef>
            <a:spcPts val="0"/>
          </a:spcBef>
          <a:spcAft>
            <a:spcPts val="0"/>
          </a:spcAft>
          <a:buClrTx/>
          <a:buSzTx/>
          <a:buFontTx/>
          <a:buNone/>
          <a:tabLst/>
          <a:defRPr kumimoji="0" sz="900" b="0" i="1" u="none" strike="noStrike" cap="none" spc="0" normalizeH="0" baseline="0">
            <a:ln>
              <a:noFill/>
            </a:ln>
            <a:solidFill>
              <a:srgbClr val="A7A7A7"/>
            </a:solidFill>
            <a:effectLst/>
            <a:uFillTx/>
            <a:latin typeface="Intel Clear Light"/>
            <a:ea typeface="Intel Clear Light"/>
            <a:cs typeface="Intel Clear Light"/>
            <a:sym typeface="Intel Clea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Int_PPT Template_ClearPro_16x9">
  <a:themeElements>
    <a:clrScheme name="Int_PPT Template_ClearPro_16x9">
      <a:dk1>
        <a:srgbClr val="000000"/>
      </a:dk1>
      <a:lt1>
        <a:srgbClr val="FFFFFF"/>
      </a:lt1>
      <a:dk2>
        <a:srgbClr val="A7A7A7"/>
      </a:dk2>
      <a:lt2>
        <a:srgbClr val="535353"/>
      </a:lt2>
      <a:accent1>
        <a:srgbClr val="0071C5"/>
      </a:accent1>
      <a:accent2>
        <a:srgbClr val="00AEEF"/>
      </a:accent2>
      <a:accent3>
        <a:srgbClr val="F3D54E"/>
      </a:accent3>
      <a:accent4>
        <a:srgbClr val="FFA300"/>
      </a:accent4>
      <a:accent5>
        <a:srgbClr val="FC4C02"/>
      </a:accent5>
      <a:accent6>
        <a:srgbClr val="C3D600"/>
      </a:accent6>
      <a:hlink>
        <a:srgbClr val="0000FF"/>
      </a:hlink>
      <a:folHlink>
        <a:srgbClr val="FF00FF"/>
      </a:folHlink>
    </a:clrScheme>
    <a:fontScheme name="Int_PPT Template_ClearPro_16x9">
      <a:majorFont>
        <a:latin typeface="Intel Clear"/>
        <a:ea typeface="Intel Clear"/>
        <a:cs typeface="Intel Clear"/>
      </a:majorFont>
      <a:minorFont>
        <a:latin typeface="Helvetica"/>
        <a:ea typeface="Helvetica"/>
        <a:cs typeface="Helvetica"/>
      </a:minorFont>
    </a:fontScheme>
    <a:fmtScheme name="Int_PPT Template_ClearPro_16x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Intel Cle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7DB82102CE9A4482593E1C128686EF" ma:contentTypeVersion="0" ma:contentTypeDescription="Create a new document." ma:contentTypeScope="" ma:versionID="2e3d4c4e5361ccef3b2333072a335f4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2C3707-0F01-4E94-995B-4BE006D5BF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C22F9E2-489C-4F4C-8F78-24055CD93258}">
  <ds:schemaRefs>
    <ds:schemaRef ds:uri="http://schemas.microsoft.com/sharepoint/v3/contenttype/forms"/>
  </ds:schemaRefs>
</ds:datastoreItem>
</file>

<file path=customXml/itemProps3.xml><?xml version="1.0" encoding="utf-8"?>
<ds:datastoreItem xmlns:ds="http://schemas.openxmlformats.org/officeDocument/2006/customXml" ds:itemID="{040D6262-84C1-4AC8-A392-6F9777D2F1A6}">
  <ds:schemaRefs>
    <ds:schemaRef ds:uri="http://purl.org/dc/terms/"/>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6643</TotalTime>
  <Words>9199</Words>
  <Application>Microsoft Office PowerPoint</Application>
  <PresentationFormat>On-screen Show (16:9)</PresentationFormat>
  <Paragraphs>889</Paragraphs>
  <Slides>76</Slides>
  <Notes>59</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76</vt:i4>
      </vt:variant>
    </vt:vector>
  </HeadingPairs>
  <TitlesOfParts>
    <vt:vector size="93" baseType="lpstr">
      <vt:lpstr>Arial</vt:lpstr>
      <vt:lpstr>Arial Narrow</vt:lpstr>
      <vt:lpstr>Calibri</vt:lpstr>
      <vt:lpstr>Helvetica</vt:lpstr>
      <vt:lpstr>Helvetica Neue Medium</vt:lpstr>
      <vt:lpstr>Intel Clear</vt:lpstr>
      <vt:lpstr>Intel Clear Light</vt:lpstr>
      <vt:lpstr>Intel Clear Pro</vt:lpstr>
      <vt:lpstr>Intel Clear Regular</vt:lpstr>
      <vt:lpstr>Maven Pro</vt:lpstr>
      <vt:lpstr>Maven Pro Bold</vt:lpstr>
      <vt:lpstr>Times New Roman</vt:lpstr>
      <vt:lpstr>Verdana</vt:lpstr>
      <vt:lpstr>Wingdings</vt:lpstr>
      <vt:lpstr>Int_PPT Template_ClearPro_16x9</vt:lpstr>
      <vt:lpstr>1_Int_PPT Template_ClearPro_16x9</vt:lpstr>
      <vt:lpstr>2_Int_PPT Template_ClearPro_16x9</vt:lpstr>
      <vt:lpstr>Artificial  Intelligence  501 </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Access to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101</dc:title>
  <dc:creator>Sherman, Vadim</dc:creator>
  <cp:keywords>CTPClassification=CTP_NT</cp:keywords>
  <cp:lastModifiedBy>Sherman, Vadim</cp:lastModifiedBy>
  <cp:revision>452</cp:revision>
  <cp:lastPrinted>2018-01-10T16:55:46Z</cp:lastPrinted>
  <dcterms:modified xsi:type="dcterms:W3CDTF">2018-02-24T02:28:35Z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0x0101008B7DB82102CE9A4482593E1C128686EF</vt:lpwstr>
  </property>
  <property fmtid="{D5CDD505-2E9C-101B-9397-08002B2CF9AE}" pid="3" name="TitusGUID">
    <vt:lpwstr>0aa76a6f-8be2-4b9e-96ec-635041ef6124</vt:lpwstr>
  </property>
  <property fmtid="{D5CDD505-2E9C-101B-9397-08002B2CF9AE}" pid="4" name="CTP_TimeStamp">
    <vt:lpwstr>2018-02-24 02:28:31Z</vt:lpwstr>
  </property>
  <property fmtid="{D5CDD505-2E9C-101B-9397-08002B2CF9AE}" pid="5" name="CTP_BU">
    <vt:lpwstr>NA</vt:lpwstr>
  </property>
  <property fmtid="{D5CDD505-2E9C-101B-9397-08002B2CF9AE}" pid="6" name="CTP_IDSID">
    <vt:lpwstr>NA</vt:lpwstr>
  </property>
  <property fmtid="{D5CDD505-2E9C-101B-9397-08002B2CF9AE}" pid="7" name="CTP_WWID">
    <vt:lpwstr>NA</vt:lpwstr>
  </property>
  <property fmtid="{D5CDD505-2E9C-101B-9397-08002B2CF9AE}" pid="8" name="CTPClassification">
    <vt:lpwstr>CTP_NT</vt:lpwstr>
  </property>
</Properties>
</file>